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2" r:id="rId5"/>
  </p:sldMasterIdLst>
  <p:notesMasterIdLst>
    <p:notesMasterId r:id="rId24"/>
  </p:notesMasterIdLst>
  <p:sldIdLst>
    <p:sldId id="310" r:id="rId6"/>
    <p:sldId id="315" r:id="rId7"/>
    <p:sldId id="311" r:id="rId8"/>
    <p:sldId id="312" r:id="rId9"/>
    <p:sldId id="313" r:id="rId10"/>
    <p:sldId id="316" r:id="rId11"/>
    <p:sldId id="317" r:id="rId12"/>
    <p:sldId id="318" r:id="rId13"/>
    <p:sldId id="288" r:id="rId14"/>
    <p:sldId id="319" r:id="rId15"/>
    <p:sldId id="327" r:id="rId16"/>
    <p:sldId id="321" r:id="rId17"/>
    <p:sldId id="322" r:id="rId18"/>
    <p:sldId id="323" r:id="rId19"/>
    <p:sldId id="324" r:id="rId20"/>
    <p:sldId id="325" r:id="rId21"/>
    <p:sldId id="326" r:id="rId22"/>
    <p:sldId id="328" r:id="rId23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94" autoAdjust="0"/>
    <p:restoredTop sz="94660"/>
  </p:normalViewPr>
  <p:slideViewPr>
    <p:cSldViewPr snapToGrid="0">
      <p:cViewPr varScale="1">
        <p:scale>
          <a:sx n="87" d="100"/>
          <a:sy n="87" d="100"/>
        </p:scale>
        <p:origin x="44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1EA7D1-87C7-48A7-8029-51917F545778}" type="datetimeFigureOut">
              <a:rPr lang="fi-FI" smtClean="0"/>
              <a:t>11.10.2016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B75145-8C44-4880-A85A-FCBC62B148E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02234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Images by: </a:t>
            </a:r>
            <a:r>
              <a:rPr lang="en-US" dirty="0" err="1"/>
              <a:t>jukal</a:t>
            </a:r>
            <a:r>
              <a:rPr lang="en-US" dirty="0"/>
              <a:t> / www.flickr.com</a:t>
            </a:r>
          </a:p>
          <a:p>
            <a:r>
              <a:rPr lang="en-US" dirty="0"/>
              <a:t>License: Creative Commons License ()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648C87-34C4-4C9C-AE27-B8DBB665BCC2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1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648C87-34C4-4C9C-AE27-B8DBB665BCC2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4779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Images by: </a:t>
            </a:r>
            <a:r>
              <a:rPr lang="en-US" dirty="0" err="1"/>
              <a:t>jukal</a:t>
            </a:r>
            <a:r>
              <a:rPr lang="en-US" dirty="0"/>
              <a:t> / www.flickr.com</a:t>
            </a:r>
          </a:p>
          <a:p>
            <a:r>
              <a:rPr lang="en-US" dirty="0"/>
              <a:t>License: Creative Commons License ()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648C87-34C4-4C9C-AE27-B8DBB665BCC2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7155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Images by: </a:t>
            </a:r>
            <a:r>
              <a:rPr lang="en-US" dirty="0" err="1"/>
              <a:t>jukal</a:t>
            </a:r>
            <a:r>
              <a:rPr lang="en-US" dirty="0"/>
              <a:t> / www.flickr.com</a:t>
            </a:r>
          </a:p>
          <a:p>
            <a:r>
              <a:rPr lang="en-US" dirty="0"/>
              <a:t>License: Creative Commons License ()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648C87-34C4-4C9C-AE27-B8DBB665BCC2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3685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648C87-34C4-4C9C-AE27-B8DBB665BCC2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5331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Images by: </a:t>
            </a:r>
            <a:r>
              <a:rPr lang="en-US" dirty="0" err="1"/>
              <a:t>jukal</a:t>
            </a:r>
            <a:r>
              <a:rPr lang="en-US" dirty="0"/>
              <a:t> / www.flickr.com</a:t>
            </a:r>
          </a:p>
          <a:p>
            <a:r>
              <a:rPr lang="en-US" dirty="0"/>
              <a:t>License: Creative Commons License ()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648C87-34C4-4C9C-AE27-B8DBB665BCC2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3142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file:///\\localhost\Users\Sami\Goofy\Finland%20University\01_LOGO\00_LOGO\02_JPEG\finuni_logo_190314.png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file:///\\localhost\Users\Sami\Goofy\Finland%20University\01_LOGO\00_LOGO\02_JPEG\finuni_logo_190314.png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2.bin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0E78F-2A21-4CE7-8FE8-6536C35DB375}" type="datetime1">
              <a:rPr lang="fi-FI" smtClean="0"/>
              <a:t>11.10.2016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47CA2-C020-406E-ACF1-5148350A088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54060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E5BB9-7948-4CB9-8949-D2D4250EDA72}" type="datetime1">
              <a:rPr lang="fi-FI" smtClean="0"/>
              <a:t>11.10.2016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47CA2-C020-406E-ACF1-5148350A088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92696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8756A-D145-44E7-AF56-A8F66B50DCCB}" type="datetime1">
              <a:rPr lang="fi-FI" smtClean="0"/>
              <a:t>11.10.2016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47CA2-C020-406E-ACF1-5148350A088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840215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59834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609600" y="1003497"/>
            <a:ext cx="10972800" cy="2409383"/>
          </a:xfrm>
        </p:spPr>
        <p:txBody>
          <a:bodyPr/>
          <a:lstStyle>
            <a:lvl1pPr algn="ctr">
              <a:defRPr sz="4267" b="1" spc="107" baseline="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609600" y="3651734"/>
            <a:ext cx="10972800" cy="1254551"/>
          </a:xfrm>
        </p:spPr>
        <p:txBody>
          <a:bodyPr anchor="t"/>
          <a:lstStyle>
            <a:lvl1pPr marL="0" indent="0" algn="ctr">
              <a:buNone/>
              <a:defRPr b="0" i="0" spc="67" baseline="0">
                <a:solidFill>
                  <a:schemeClr val="accent2"/>
                </a:solidFill>
                <a:latin typeface="Palatino Linotype" charset="0"/>
                <a:ea typeface="Palatino Linotype" charset="0"/>
                <a:cs typeface="Palatino Linotype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/>
              <a:t>Muokkaa alaotsikon perustyyliä naps.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9360B2-5D31-492A-8E4D-11596FE159EF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005599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"/>
            <a:ext cx="12192000" cy="59732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609600" y="1012874"/>
            <a:ext cx="10972800" cy="2416127"/>
          </a:xfrm>
        </p:spPr>
        <p:txBody>
          <a:bodyPr/>
          <a:lstStyle>
            <a:lvl1pPr algn="ctr">
              <a:defRPr sz="4267" b="1" spc="107" baseline="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609600" y="3648222"/>
            <a:ext cx="10972800" cy="1461663"/>
          </a:xfrm>
        </p:spPr>
        <p:txBody>
          <a:bodyPr anchor="t"/>
          <a:lstStyle>
            <a:lvl1pPr marL="0" indent="0" algn="ctr">
              <a:buNone/>
              <a:defRPr b="0" i="0" spc="67" baseline="0">
                <a:solidFill>
                  <a:schemeClr val="accent1"/>
                </a:solidFill>
                <a:latin typeface="Palatino Linotype" charset="0"/>
                <a:ea typeface="Palatino Linotype" charset="0"/>
                <a:cs typeface="Palatino Linotype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/>
              <a:t>Muokkaa alaotsikon perustyyliä naps.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9360B2-5D31-492A-8E4D-11596FE159EF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795259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"/>
            <a:ext cx="12192000" cy="597323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609600" y="1012874"/>
            <a:ext cx="10972800" cy="2416127"/>
          </a:xfrm>
        </p:spPr>
        <p:txBody>
          <a:bodyPr/>
          <a:lstStyle>
            <a:lvl1pPr algn="ctr">
              <a:defRPr sz="4267" b="1" spc="107" baseline="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609600" y="3648222"/>
            <a:ext cx="10972800" cy="1461663"/>
          </a:xfrm>
        </p:spPr>
        <p:txBody>
          <a:bodyPr anchor="t"/>
          <a:lstStyle>
            <a:lvl1pPr marL="0" indent="0" algn="ctr">
              <a:buNone/>
              <a:defRPr b="0" i="0" spc="67" baseline="0">
                <a:solidFill>
                  <a:schemeClr val="accent2"/>
                </a:solidFill>
                <a:latin typeface="Palatino Linotype" charset="0"/>
                <a:ea typeface="Palatino Linotype" charset="0"/>
                <a:cs typeface="Palatino Linotype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/>
              <a:t>Muokkaa alaotsikon perustyyliä naps.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9360B2-5D31-492A-8E4D-11596FE159EF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220870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"/>
            <a:ext cx="12192000" cy="59732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609600" y="1012874"/>
            <a:ext cx="10972800" cy="2416127"/>
          </a:xfrm>
        </p:spPr>
        <p:txBody>
          <a:bodyPr/>
          <a:lstStyle>
            <a:lvl1pPr algn="ctr">
              <a:defRPr sz="4267" b="1" spc="107" baseline="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609600" y="3648222"/>
            <a:ext cx="10972800" cy="1461663"/>
          </a:xfrm>
        </p:spPr>
        <p:txBody>
          <a:bodyPr anchor="t"/>
          <a:lstStyle>
            <a:lvl1pPr marL="0" indent="0" algn="ctr">
              <a:buNone/>
              <a:defRPr b="0" i="0" spc="67" baseline="0">
                <a:solidFill>
                  <a:schemeClr val="accent1"/>
                </a:solidFill>
                <a:latin typeface="Palatino Linotype" charset="0"/>
                <a:ea typeface="Palatino Linotype" charset="0"/>
                <a:cs typeface="Palatino Linotype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/>
              <a:t>Muokkaa alaotsikon perustyyliä naps.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9360B2-5D31-492A-8E4D-11596FE159EF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356484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"/>
            <a:ext cx="12192000" cy="597323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609600" y="1012874"/>
            <a:ext cx="10972800" cy="2416127"/>
          </a:xfrm>
        </p:spPr>
        <p:txBody>
          <a:bodyPr/>
          <a:lstStyle>
            <a:lvl1pPr algn="ctr">
              <a:defRPr sz="4267" b="1" spc="107" baseline="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609600" y="3648222"/>
            <a:ext cx="10972800" cy="1461663"/>
          </a:xfrm>
        </p:spPr>
        <p:txBody>
          <a:bodyPr anchor="t"/>
          <a:lstStyle>
            <a:lvl1pPr marL="0" indent="0" algn="ctr">
              <a:buNone/>
              <a:defRPr b="0" i="0" spc="67" baseline="0">
                <a:solidFill>
                  <a:schemeClr val="accent1"/>
                </a:solidFill>
                <a:latin typeface="Palatino Linotype" charset="0"/>
                <a:ea typeface="Palatino Linotype" charset="0"/>
                <a:cs typeface="Palatino Linotype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/>
              <a:t>Muokkaa alaotsikon perustyyliä naps.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9360B2-5D31-492A-8E4D-11596FE159EF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189581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"/>
            <a:ext cx="12192000" cy="597323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609600" y="1012874"/>
            <a:ext cx="10972800" cy="2416127"/>
          </a:xfrm>
        </p:spPr>
        <p:txBody>
          <a:bodyPr/>
          <a:lstStyle>
            <a:lvl1pPr algn="ctr">
              <a:defRPr sz="4267" b="1" spc="107" baseline="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609600" y="3648222"/>
            <a:ext cx="10972800" cy="1461663"/>
          </a:xfrm>
        </p:spPr>
        <p:txBody>
          <a:bodyPr anchor="t"/>
          <a:lstStyle>
            <a:lvl1pPr marL="0" indent="0" algn="ctr">
              <a:buNone/>
              <a:defRPr b="0" i="0" spc="67" baseline="0">
                <a:solidFill>
                  <a:schemeClr val="accent1"/>
                </a:solidFill>
                <a:latin typeface="Palatino Linotype" charset="0"/>
                <a:ea typeface="Palatino Linotype" charset="0"/>
                <a:cs typeface="Palatino Linotype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/>
              <a:t>Muokkaa alaotsikon perustyyliä naps.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9360B2-5D31-492A-8E4D-11596FE159EF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944281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"/>
            <a:ext cx="12192000" cy="59732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609600" y="1012874"/>
            <a:ext cx="10972800" cy="2416127"/>
          </a:xfrm>
        </p:spPr>
        <p:txBody>
          <a:bodyPr/>
          <a:lstStyle>
            <a:lvl1pPr algn="ctr">
              <a:defRPr sz="4267" b="1" spc="107" baseline="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609600" y="3648222"/>
            <a:ext cx="10972800" cy="1461663"/>
          </a:xfrm>
        </p:spPr>
        <p:txBody>
          <a:bodyPr anchor="t"/>
          <a:lstStyle>
            <a:lvl1pPr marL="0" indent="0" algn="ctr">
              <a:buNone/>
              <a:defRPr b="0" i="0" spc="67" baseline="0">
                <a:solidFill>
                  <a:schemeClr val="accent2"/>
                </a:solidFill>
                <a:latin typeface="Palatino Linotype" charset="0"/>
                <a:ea typeface="Palatino Linotype" charset="0"/>
                <a:cs typeface="Palatino Linotype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/>
              <a:t>Muokkaa alaotsikon perustyyliä naps.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9360B2-5D31-492A-8E4D-11596FE159EF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791400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9360B2-5D31-492A-8E4D-11596FE159EF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1"/>
            <a:ext cx="12192000" cy="597323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Otsikko 1"/>
          <p:cNvSpPr>
            <a:spLocks noGrp="1"/>
          </p:cNvSpPr>
          <p:nvPr>
            <p:ph type="ctrTitle" hasCustomPrompt="1"/>
          </p:nvPr>
        </p:nvSpPr>
        <p:spPr>
          <a:xfrm>
            <a:off x="609600" y="1012874"/>
            <a:ext cx="10972800" cy="2416127"/>
          </a:xfrm>
        </p:spPr>
        <p:txBody>
          <a:bodyPr/>
          <a:lstStyle>
            <a:lvl1pPr algn="ctr">
              <a:defRPr sz="4267" b="1" spc="107" baseline="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13" name="Alaotsikko 2"/>
          <p:cNvSpPr>
            <a:spLocks noGrp="1"/>
          </p:cNvSpPr>
          <p:nvPr>
            <p:ph type="subTitle" idx="1"/>
          </p:nvPr>
        </p:nvSpPr>
        <p:spPr>
          <a:xfrm>
            <a:off x="609600" y="3648222"/>
            <a:ext cx="10972800" cy="1461663"/>
          </a:xfrm>
        </p:spPr>
        <p:txBody>
          <a:bodyPr anchor="t"/>
          <a:lstStyle>
            <a:lvl1pPr marL="0" indent="0" algn="ctr">
              <a:buNone/>
              <a:defRPr b="0" i="0" spc="67" baseline="0">
                <a:solidFill>
                  <a:schemeClr val="accent2"/>
                </a:solidFill>
                <a:latin typeface="Palatino Linotype" charset="0"/>
                <a:ea typeface="Palatino Linotype" charset="0"/>
                <a:cs typeface="Palatino Linotype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/>
              <a:t>Muokkaa alaotsikon perustyyliä naps.</a:t>
            </a:r>
          </a:p>
        </p:txBody>
      </p:sp>
    </p:spTree>
    <p:extLst>
      <p:ext uri="{BB962C8B-B14F-4D97-AF65-F5344CB8AC3E}">
        <p14:creationId xmlns:p14="http://schemas.microsoft.com/office/powerpoint/2010/main" val="2566687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504D3-6D47-4274-BE99-3C783418081C}" type="datetime1">
              <a:rPr lang="fi-FI" smtClean="0"/>
              <a:t>11.10.2016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47CA2-C020-406E-ACF1-5148350A088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571219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9360B2-5D31-492A-8E4D-11596FE159EF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sp>
        <p:nvSpPr>
          <p:cNvPr id="10" name="Rectangle 9"/>
          <p:cNvSpPr/>
          <p:nvPr userDrawn="1"/>
        </p:nvSpPr>
        <p:spPr>
          <a:xfrm>
            <a:off x="0" y="1"/>
            <a:ext cx="12192000" cy="59732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Otsikko 1"/>
          <p:cNvSpPr>
            <a:spLocks noGrp="1"/>
          </p:cNvSpPr>
          <p:nvPr>
            <p:ph type="ctrTitle" hasCustomPrompt="1"/>
          </p:nvPr>
        </p:nvSpPr>
        <p:spPr>
          <a:xfrm>
            <a:off x="609600" y="1012874"/>
            <a:ext cx="10972800" cy="2416127"/>
          </a:xfrm>
        </p:spPr>
        <p:txBody>
          <a:bodyPr/>
          <a:lstStyle>
            <a:lvl1pPr algn="ctr">
              <a:defRPr sz="4267" b="1" spc="107" baseline="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14" name="Alaotsikko 2"/>
          <p:cNvSpPr>
            <a:spLocks noGrp="1"/>
          </p:cNvSpPr>
          <p:nvPr>
            <p:ph type="subTitle" idx="1"/>
          </p:nvPr>
        </p:nvSpPr>
        <p:spPr>
          <a:xfrm>
            <a:off x="609600" y="3648222"/>
            <a:ext cx="10972800" cy="1461663"/>
          </a:xfrm>
        </p:spPr>
        <p:txBody>
          <a:bodyPr anchor="t"/>
          <a:lstStyle>
            <a:lvl1pPr marL="0" indent="0" algn="ctr">
              <a:buNone/>
              <a:defRPr b="0" i="0" spc="67" baseline="0">
                <a:solidFill>
                  <a:schemeClr val="accent1"/>
                </a:solidFill>
                <a:latin typeface="Palatino Linotype" charset="0"/>
                <a:ea typeface="Palatino Linotype" charset="0"/>
                <a:cs typeface="Palatino Linotype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/>
              <a:t>Muokkaa alaotsikon perustyyliä naps.</a:t>
            </a:r>
          </a:p>
        </p:txBody>
      </p:sp>
    </p:spTree>
    <p:extLst>
      <p:ext uri="{BB962C8B-B14F-4D97-AF65-F5344CB8AC3E}">
        <p14:creationId xmlns:p14="http://schemas.microsoft.com/office/powerpoint/2010/main" val="15876605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9360B2-5D31-492A-8E4D-11596FE159EF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sp>
        <p:nvSpPr>
          <p:cNvPr id="9" name="Rectangle 8"/>
          <p:cNvSpPr/>
          <p:nvPr userDrawn="1"/>
        </p:nvSpPr>
        <p:spPr>
          <a:xfrm>
            <a:off x="0" y="1"/>
            <a:ext cx="12192000" cy="597323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Otsikko 1"/>
          <p:cNvSpPr>
            <a:spLocks noGrp="1"/>
          </p:cNvSpPr>
          <p:nvPr>
            <p:ph type="ctrTitle" hasCustomPrompt="1"/>
          </p:nvPr>
        </p:nvSpPr>
        <p:spPr>
          <a:xfrm>
            <a:off x="609600" y="1012874"/>
            <a:ext cx="10972800" cy="2416127"/>
          </a:xfrm>
        </p:spPr>
        <p:txBody>
          <a:bodyPr/>
          <a:lstStyle>
            <a:lvl1pPr algn="ctr">
              <a:defRPr sz="4267" b="1" spc="107" baseline="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14" name="Alaotsikko 2"/>
          <p:cNvSpPr>
            <a:spLocks noGrp="1"/>
          </p:cNvSpPr>
          <p:nvPr>
            <p:ph type="subTitle" idx="1"/>
          </p:nvPr>
        </p:nvSpPr>
        <p:spPr>
          <a:xfrm>
            <a:off x="609600" y="3648222"/>
            <a:ext cx="10972800" cy="1461663"/>
          </a:xfrm>
        </p:spPr>
        <p:txBody>
          <a:bodyPr anchor="t"/>
          <a:lstStyle>
            <a:lvl1pPr marL="0" indent="0" algn="ctr">
              <a:buNone/>
              <a:defRPr b="0" i="0" spc="67" baseline="0">
                <a:solidFill>
                  <a:schemeClr val="accent1"/>
                </a:solidFill>
                <a:latin typeface="Palatino Linotype" charset="0"/>
                <a:ea typeface="Palatino Linotype" charset="0"/>
                <a:cs typeface="Palatino Linotype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/>
              <a:t>Muokkaa alaotsikon perustyyliä naps.</a:t>
            </a:r>
          </a:p>
        </p:txBody>
      </p:sp>
    </p:spTree>
    <p:extLst>
      <p:ext uri="{BB962C8B-B14F-4D97-AF65-F5344CB8AC3E}">
        <p14:creationId xmlns:p14="http://schemas.microsoft.com/office/powerpoint/2010/main" val="30885060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9360B2-5D31-492A-8E4D-11596FE159EF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sp>
        <p:nvSpPr>
          <p:cNvPr id="13" name="Suorakulmio 1"/>
          <p:cNvSpPr/>
          <p:nvPr userDrawn="1"/>
        </p:nvSpPr>
        <p:spPr>
          <a:xfrm>
            <a:off x="5849410" y="3607137"/>
            <a:ext cx="493183" cy="97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 sz="2400">
              <a:solidFill>
                <a:srgbClr val="F9404B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1"/>
            <a:ext cx="12192000" cy="597323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Otsikko 1"/>
          <p:cNvSpPr>
            <a:spLocks noGrp="1"/>
          </p:cNvSpPr>
          <p:nvPr>
            <p:ph type="ctrTitle" hasCustomPrompt="1"/>
          </p:nvPr>
        </p:nvSpPr>
        <p:spPr>
          <a:xfrm>
            <a:off x="609600" y="1012874"/>
            <a:ext cx="10972800" cy="2416127"/>
          </a:xfrm>
        </p:spPr>
        <p:txBody>
          <a:bodyPr/>
          <a:lstStyle>
            <a:lvl1pPr algn="ctr">
              <a:defRPr sz="4267" b="1" spc="107" baseline="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11" name="Alaotsikko 2"/>
          <p:cNvSpPr>
            <a:spLocks noGrp="1"/>
          </p:cNvSpPr>
          <p:nvPr>
            <p:ph type="subTitle" idx="1"/>
          </p:nvPr>
        </p:nvSpPr>
        <p:spPr>
          <a:xfrm>
            <a:off x="609600" y="3648222"/>
            <a:ext cx="10972800" cy="1461663"/>
          </a:xfrm>
        </p:spPr>
        <p:txBody>
          <a:bodyPr anchor="t"/>
          <a:lstStyle>
            <a:lvl1pPr marL="0" indent="0" algn="ctr">
              <a:buNone/>
              <a:defRPr b="0" i="0" spc="67" baseline="0">
                <a:solidFill>
                  <a:schemeClr val="accent1"/>
                </a:solidFill>
                <a:latin typeface="Palatino Linotype" charset="0"/>
                <a:ea typeface="Palatino Linotype" charset="0"/>
                <a:cs typeface="Palatino Linotype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/>
              <a:t>Muokkaa alaotsikon perustyyliä naps.</a:t>
            </a:r>
          </a:p>
        </p:txBody>
      </p:sp>
    </p:spTree>
    <p:extLst>
      <p:ext uri="{BB962C8B-B14F-4D97-AF65-F5344CB8AC3E}">
        <p14:creationId xmlns:p14="http://schemas.microsoft.com/office/powerpoint/2010/main" val="39398106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 dirty="0"/>
          </a:p>
        </p:txBody>
      </p:sp>
      <p:sp>
        <p:nvSpPr>
          <p:cNvPr id="4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FFA37B-BF45-4AF4-81F7-E6CEC641AA1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418352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464779" y="206327"/>
            <a:ext cx="11262443" cy="1266092"/>
          </a:xfrm>
        </p:spPr>
        <p:txBody>
          <a:bodyPr anchor="b"/>
          <a:lstStyle>
            <a:lvl1pPr>
              <a:defRPr sz="3200" spc="107" baseline="0"/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64779" y="1594339"/>
            <a:ext cx="11262443" cy="4531295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F4C186-DDA5-4DB1-976A-C13E67B2E3FB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117841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464779" y="140677"/>
            <a:ext cx="11262443" cy="1175889"/>
          </a:xfrm>
        </p:spPr>
        <p:txBody>
          <a:bodyPr anchor="b"/>
          <a:lstStyle>
            <a:lvl1pPr>
              <a:defRPr sz="3200" spc="107" baseline="0"/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64779" y="2239926"/>
            <a:ext cx="11262443" cy="3885708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F4C186-DDA5-4DB1-976A-C13E67B2E3FB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sp>
        <p:nvSpPr>
          <p:cNvPr id="8" name="Rectangle 7"/>
          <p:cNvSpPr/>
          <p:nvPr userDrawn="1"/>
        </p:nvSpPr>
        <p:spPr>
          <a:xfrm>
            <a:off x="0" y="1418524"/>
            <a:ext cx="12192000" cy="7101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accent1"/>
              </a:solidFill>
            </a:endParaRPr>
          </a:p>
        </p:txBody>
      </p:sp>
      <p:sp>
        <p:nvSpPr>
          <p:cNvPr id="9" name="Tekstin paikkamerkki 2"/>
          <p:cNvSpPr>
            <a:spLocks noGrp="1"/>
          </p:cNvSpPr>
          <p:nvPr>
            <p:ph type="body" idx="13" hasCustomPrompt="1"/>
          </p:nvPr>
        </p:nvSpPr>
        <p:spPr>
          <a:xfrm>
            <a:off x="467833" y="1507559"/>
            <a:ext cx="11259388" cy="553899"/>
          </a:xfrm>
        </p:spPr>
        <p:txBody>
          <a:bodyPr anchor="ctr"/>
          <a:lstStyle>
            <a:lvl1pPr marL="0" indent="0">
              <a:lnSpc>
                <a:spcPct val="90000"/>
              </a:lnSpc>
              <a:buNone/>
              <a:defRPr sz="1867" b="1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2433948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464779" y="308588"/>
            <a:ext cx="11262443" cy="1152529"/>
          </a:xfrm>
        </p:spPr>
        <p:txBody>
          <a:bodyPr/>
          <a:lstStyle>
            <a:lvl1pPr>
              <a:defRPr sz="3200" spc="107" baseline="0"/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64779" y="1575581"/>
            <a:ext cx="5448000" cy="4550052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272277" y="1575581"/>
            <a:ext cx="5454944" cy="4550052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F03FB-5611-4A12-A1BF-079344B2C160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188690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 userDrawn="1"/>
        </p:nvGrpSpPr>
        <p:grpSpPr>
          <a:xfrm>
            <a:off x="10507848" y="5769936"/>
            <a:ext cx="1684153" cy="1088065"/>
            <a:chOff x="7880885" y="4327451"/>
            <a:chExt cx="1263115" cy="816049"/>
          </a:xfrm>
        </p:grpSpPr>
        <p:sp>
          <p:nvSpPr>
            <p:cNvPr id="21" name="Rectangle 20"/>
            <p:cNvSpPr/>
            <p:nvPr userDrawn="1"/>
          </p:nvSpPr>
          <p:spPr>
            <a:xfrm>
              <a:off x="7880885" y="4327451"/>
              <a:ext cx="1263115" cy="8160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22" name="finuni_logo_190314.png" descr="/Users/Sami/Goofy/Finland University/01_LOGO/00_LOGO/02_JPEG/finuni_logo_190314.png"/>
            <p:cNvPicPr>
              <a:picLocks noChangeAspect="1"/>
            </p:cNvPicPr>
            <p:nvPr userDrawn="1"/>
          </p:nvPicPr>
          <p:blipFill>
            <a:blip r:embed="rId2" r:link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6799" y="4617719"/>
              <a:ext cx="781429" cy="4399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</p:pic>
      </p:grpSp>
      <p:sp>
        <p:nvSpPr>
          <p:cNvPr id="10" name="Rectangle 9"/>
          <p:cNvSpPr/>
          <p:nvPr userDrawn="1"/>
        </p:nvSpPr>
        <p:spPr>
          <a:xfrm>
            <a:off x="0" y="1354521"/>
            <a:ext cx="12192000" cy="774111"/>
          </a:xfrm>
          <a:prstGeom prst="rect">
            <a:avLst/>
          </a:prstGeom>
          <a:solidFill>
            <a:srgbClr val="00338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464779" y="302215"/>
            <a:ext cx="11262443" cy="720855"/>
          </a:xfrm>
        </p:spPr>
        <p:txBody>
          <a:bodyPr/>
          <a:lstStyle>
            <a:lvl1pPr>
              <a:defRPr sz="3200" spc="107" baseline="0"/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 hasCustomPrompt="1"/>
          </p:nvPr>
        </p:nvSpPr>
        <p:spPr>
          <a:xfrm>
            <a:off x="467833" y="1421695"/>
            <a:ext cx="5448000" cy="639763"/>
          </a:xfrm>
        </p:spPr>
        <p:txBody>
          <a:bodyPr anchor="ctr"/>
          <a:lstStyle>
            <a:lvl1pPr marL="0" indent="0">
              <a:lnSpc>
                <a:spcPct val="90000"/>
              </a:lnSpc>
              <a:buNone/>
              <a:defRPr sz="1867" b="1" spc="107" baseline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i-FI" dirty="0"/>
              <a:t>MUOKKAA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7833" y="2239926"/>
            <a:ext cx="5448000" cy="3886237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 hasCustomPrompt="1"/>
          </p:nvPr>
        </p:nvSpPr>
        <p:spPr>
          <a:xfrm>
            <a:off x="6279221" y="1421695"/>
            <a:ext cx="5448000" cy="639763"/>
          </a:xfrm>
        </p:spPr>
        <p:txBody>
          <a:bodyPr anchor="ctr"/>
          <a:lstStyle>
            <a:lvl1pPr marL="0" indent="0">
              <a:lnSpc>
                <a:spcPct val="90000"/>
              </a:lnSpc>
              <a:buNone/>
              <a:defRPr sz="1867" b="1" spc="107" baseline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i-FI" dirty="0"/>
              <a:t>MUOKKAA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279221" y="2239926"/>
            <a:ext cx="5448000" cy="3886237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7A5DC1-6BA8-4B5C-A3C3-1C4FFA4F1A2E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sp>
        <p:nvSpPr>
          <p:cNvPr id="19" name="Suorakulmio 1"/>
          <p:cNvSpPr/>
          <p:nvPr userDrawn="1"/>
        </p:nvSpPr>
        <p:spPr>
          <a:xfrm>
            <a:off x="611718" y="1123951"/>
            <a:ext cx="493183" cy="9736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 sz="2400">
              <a:solidFill>
                <a:srgbClr val="F940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1837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10507848" y="5769936"/>
            <a:ext cx="1684153" cy="1088065"/>
            <a:chOff x="7880885" y="4327451"/>
            <a:chExt cx="1263115" cy="816049"/>
          </a:xfrm>
        </p:grpSpPr>
        <p:sp>
          <p:nvSpPr>
            <p:cNvPr id="9" name="Rectangle 8"/>
            <p:cNvSpPr/>
            <p:nvPr userDrawn="1"/>
          </p:nvSpPr>
          <p:spPr>
            <a:xfrm>
              <a:off x="7880885" y="4327451"/>
              <a:ext cx="1263115" cy="8160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10" name="finuni_logo_190314.png" descr="/Users/Sami/Goofy/Finland University/01_LOGO/00_LOGO/02_JPEG/finuni_logo_190314.png"/>
            <p:cNvPicPr>
              <a:picLocks noChangeAspect="1"/>
            </p:cNvPicPr>
            <p:nvPr userDrawn="1"/>
          </p:nvPicPr>
          <p:blipFill>
            <a:blip r:embed="rId2" r:link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6799" y="4617719"/>
              <a:ext cx="781429" cy="4399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</p:pic>
      </p:grp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464780" y="326797"/>
            <a:ext cx="4155907" cy="1108303"/>
          </a:xfrm>
        </p:spPr>
        <p:txBody>
          <a:bodyPr bIns="36000" anchor="b"/>
          <a:lstStyle>
            <a:lvl1pPr algn="l">
              <a:lnSpc>
                <a:spcPct val="90000"/>
              </a:lnSpc>
              <a:defRPr sz="2133" b="1" spc="107" baseline="0"/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911555" y="326796"/>
            <a:ext cx="6815667" cy="5799368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64780" y="1435102"/>
            <a:ext cx="4155907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A74475-979D-4CE2-8955-A2DC8CCAC7E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656142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kuva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464779" y="4873465"/>
            <a:ext cx="5448000" cy="566739"/>
          </a:xfrm>
        </p:spPr>
        <p:txBody>
          <a:bodyPr anchor="b"/>
          <a:lstStyle>
            <a:lvl1pPr algn="l">
              <a:defRPr sz="2133" b="1" spc="107" baseline="0"/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464779" y="389641"/>
            <a:ext cx="5448000" cy="4365239"/>
          </a:xfrm>
        </p:spPr>
        <p:txBody>
          <a:bodyPr rtlCol="0"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64779" y="5432299"/>
            <a:ext cx="5448000" cy="693863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4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F91AF7-5AB1-4944-BDD9-C076A257E3AB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sp>
        <p:nvSpPr>
          <p:cNvPr id="12" name="Kuvan paikkamerkki 2"/>
          <p:cNvSpPr>
            <a:spLocks noGrp="1"/>
          </p:cNvSpPr>
          <p:nvPr>
            <p:ph type="pic" idx="13"/>
          </p:nvPr>
        </p:nvSpPr>
        <p:spPr>
          <a:xfrm>
            <a:off x="6279221" y="389641"/>
            <a:ext cx="5448000" cy="4365239"/>
          </a:xfrm>
        </p:spPr>
        <p:txBody>
          <a:bodyPr rtlCol="0"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fi-FI" noProof="0"/>
          </a:p>
        </p:txBody>
      </p:sp>
      <p:sp>
        <p:nvSpPr>
          <p:cNvPr id="13" name="Tekstin paikkamerkki 3"/>
          <p:cNvSpPr>
            <a:spLocks noGrp="1"/>
          </p:cNvSpPr>
          <p:nvPr>
            <p:ph type="body" sz="half" idx="14"/>
          </p:nvPr>
        </p:nvSpPr>
        <p:spPr>
          <a:xfrm>
            <a:off x="6279221" y="5432299"/>
            <a:ext cx="5448000" cy="693863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4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6" name="Tekstin paikkamerkki 4"/>
          <p:cNvSpPr>
            <a:spLocks noGrp="1"/>
          </p:cNvSpPr>
          <p:nvPr>
            <p:ph type="body" sz="quarter" idx="3" hasCustomPrompt="1"/>
          </p:nvPr>
        </p:nvSpPr>
        <p:spPr>
          <a:xfrm>
            <a:off x="6279221" y="4873465"/>
            <a:ext cx="5448000" cy="566739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133" b="1" spc="107" baseline="0">
                <a:solidFill>
                  <a:schemeClr val="accent1"/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i-FI" dirty="0"/>
              <a:t>MUOKKAA PERUSTYYLEJÄ NAPS.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464779" y="4770278"/>
            <a:ext cx="5448000" cy="1070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1" name="Rectangle 20"/>
          <p:cNvSpPr/>
          <p:nvPr userDrawn="1"/>
        </p:nvSpPr>
        <p:spPr>
          <a:xfrm>
            <a:off x="6279221" y="4770278"/>
            <a:ext cx="5448000" cy="1070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326399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8A2C6-549F-49CC-A605-86606BE3E7BD}" type="datetime1">
              <a:rPr lang="fi-FI" smtClean="0"/>
              <a:t>11.10.2016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47CA2-C020-406E-ACF1-5148350A088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533488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kuva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464779" y="5502281"/>
            <a:ext cx="3360000" cy="566739"/>
          </a:xfrm>
        </p:spPr>
        <p:txBody>
          <a:bodyPr anchor="b"/>
          <a:lstStyle>
            <a:lvl1pPr algn="l">
              <a:defRPr sz="1467" b="1" spc="107" baseline="0"/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464779" y="3354562"/>
            <a:ext cx="3360000" cy="2040689"/>
          </a:xfrm>
        </p:spPr>
        <p:txBody>
          <a:bodyPr rtlCol="0"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fi-FI" noProof="0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F91AF7-5AB1-4944-BDD9-C076A257E3AB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sp>
        <p:nvSpPr>
          <p:cNvPr id="12" name="Kuvan paikkamerkki 2"/>
          <p:cNvSpPr>
            <a:spLocks noGrp="1"/>
          </p:cNvSpPr>
          <p:nvPr>
            <p:ph type="pic" idx="13"/>
          </p:nvPr>
        </p:nvSpPr>
        <p:spPr>
          <a:xfrm>
            <a:off x="4416000" y="3354562"/>
            <a:ext cx="3360000" cy="2040689"/>
          </a:xfrm>
        </p:spPr>
        <p:txBody>
          <a:bodyPr rtlCol="0"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fi-FI" noProof="0"/>
          </a:p>
        </p:txBody>
      </p:sp>
      <p:sp>
        <p:nvSpPr>
          <p:cNvPr id="16" name="Tekstin paikkamerkki 4"/>
          <p:cNvSpPr>
            <a:spLocks noGrp="1"/>
          </p:cNvSpPr>
          <p:nvPr>
            <p:ph type="body" sz="quarter" idx="3" hasCustomPrompt="1"/>
          </p:nvPr>
        </p:nvSpPr>
        <p:spPr>
          <a:xfrm>
            <a:off x="4416000" y="5502281"/>
            <a:ext cx="3360000" cy="566739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1467" b="1" spc="107" baseline="0">
                <a:solidFill>
                  <a:schemeClr val="accent1"/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i-FI" dirty="0"/>
              <a:t>MUOKKAA PERUSTYYLEJÄ NAPS.</a:t>
            </a:r>
          </a:p>
        </p:txBody>
      </p:sp>
      <p:sp>
        <p:nvSpPr>
          <p:cNvPr id="14" name="Kuvan paikkamerkki 2"/>
          <p:cNvSpPr>
            <a:spLocks noGrp="1"/>
          </p:cNvSpPr>
          <p:nvPr>
            <p:ph type="pic" idx="15"/>
          </p:nvPr>
        </p:nvSpPr>
        <p:spPr>
          <a:xfrm>
            <a:off x="8367221" y="3354562"/>
            <a:ext cx="3360000" cy="2040689"/>
          </a:xfrm>
        </p:spPr>
        <p:txBody>
          <a:bodyPr rtlCol="0"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fi-FI" noProof="0"/>
          </a:p>
        </p:txBody>
      </p:sp>
      <p:sp>
        <p:nvSpPr>
          <p:cNvPr id="17" name="Tekstin paikkamerkki 4"/>
          <p:cNvSpPr>
            <a:spLocks noGrp="1"/>
          </p:cNvSpPr>
          <p:nvPr>
            <p:ph type="body" sz="quarter" idx="17" hasCustomPrompt="1"/>
          </p:nvPr>
        </p:nvSpPr>
        <p:spPr>
          <a:xfrm>
            <a:off x="8367221" y="5502281"/>
            <a:ext cx="3360000" cy="566739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1467" b="1" spc="107" baseline="0">
                <a:solidFill>
                  <a:schemeClr val="accent1"/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i-FI" dirty="0"/>
              <a:t>MUOKKAA PERUSTYYLEJÄ NAPS.</a:t>
            </a:r>
          </a:p>
        </p:txBody>
      </p:sp>
      <p:sp>
        <p:nvSpPr>
          <p:cNvPr id="19" name="Kuvan paikkamerkki 2"/>
          <p:cNvSpPr>
            <a:spLocks noGrp="1"/>
          </p:cNvSpPr>
          <p:nvPr>
            <p:ph type="pic" idx="18"/>
          </p:nvPr>
        </p:nvSpPr>
        <p:spPr>
          <a:xfrm>
            <a:off x="464779" y="438913"/>
            <a:ext cx="3360000" cy="2040689"/>
          </a:xfrm>
        </p:spPr>
        <p:txBody>
          <a:bodyPr rtlCol="0"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fi-FI" noProof="0" dirty="0"/>
          </a:p>
        </p:txBody>
      </p:sp>
      <p:sp>
        <p:nvSpPr>
          <p:cNvPr id="21" name="Kuvan paikkamerkki 2"/>
          <p:cNvSpPr>
            <a:spLocks noGrp="1"/>
          </p:cNvSpPr>
          <p:nvPr>
            <p:ph type="pic" idx="20"/>
          </p:nvPr>
        </p:nvSpPr>
        <p:spPr>
          <a:xfrm>
            <a:off x="4416000" y="438913"/>
            <a:ext cx="3360000" cy="2040689"/>
          </a:xfrm>
        </p:spPr>
        <p:txBody>
          <a:bodyPr rtlCol="0"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fi-FI" noProof="0" dirty="0"/>
          </a:p>
        </p:txBody>
      </p:sp>
      <p:sp>
        <p:nvSpPr>
          <p:cNvPr id="23" name="Tekstin paikkamerkki 4"/>
          <p:cNvSpPr>
            <a:spLocks noGrp="1"/>
          </p:cNvSpPr>
          <p:nvPr>
            <p:ph type="body" sz="quarter" idx="22" hasCustomPrompt="1"/>
          </p:nvPr>
        </p:nvSpPr>
        <p:spPr>
          <a:xfrm>
            <a:off x="4416000" y="2571875"/>
            <a:ext cx="3360000" cy="566739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1467" b="1" spc="107" baseline="0">
                <a:solidFill>
                  <a:schemeClr val="accent1"/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i-FI" dirty="0"/>
              <a:t>MUOKKAA PERUSTYYLEJÄ NAPS.</a:t>
            </a:r>
          </a:p>
        </p:txBody>
      </p:sp>
      <p:sp>
        <p:nvSpPr>
          <p:cNvPr id="24" name="Kuvan paikkamerkki 2"/>
          <p:cNvSpPr>
            <a:spLocks noGrp="1"/>
          </p:cNvSpPr>
          <p:nvPr>
            <p:ph type="pic" idx="23"/>
          </p:nvPr>
        </p:nvSpPr>
        <p:spPr>
          <a:xfrm>
            <a:off x="8367221" y="438913"/>
            <a:ext cx="3360000" cy="2040689"/>
          </a:xfrm>
        </p:spPr>
        <p:txBody>
          <a:bodyPr rtlCol="0"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fi-FI" noProof="0"/>
          </a:p>
        </p:txBody>
      </p:sp>
      <p:sp>
        <p:nvSpPr>
          <p:cNvPr id="26" name="Tekstin paikkamerkki 4"/>
          <p:cNvSpPr>
            <a:spLocks noGrp="1"/>
          </p:cNvSpPr>
          <p:nvPr>
            <p:ph type="body" sz="quarter" idx="25" hasCustomPrompt="1"/>
          </p:nvPr>
        </p:nvSpPr>
        <p:spPr>
          <a:xfrm>
            <a:off x="8367221" y="2571875"/>
            <a:ext cx="3360000" cy="566739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1467" b="1" spc="107" baseline="0">
                <a:solidFill>
                  <a:schemeClr val="accent1"/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i-FI" dirty="0"/>
              <a:t>MUOKKAA PERUSTYYLEJÄ NAPS.</a:t>
            </a:r>
          </a:p>
        </p:txBody>
      </p:sp>
      <p:sp>
        <p:nvSpPr>
          <p:cNvPr id="27" name="Tekstin paikkamerkki 4"/>
          <p:cNvSpPr>
            <a:spLocks noGrp="1"/>
          </p:cNvSpPr>
          <p:nvPr>
            <p:ph type="body" sz="quarter" idx="26" hasCustomPrompt="1"/>
          </p:nvPr>
        </p:nvSpPr>
        <p:spPr>
          <a:xfrm>
            <a:off x="464779" y="2571875"/>
            <a:ext cx="3360000" cy="566739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1467" b="1" spc="107" baseline="0">
                <a:solidFill>
                  <a:schemeClr val="accent1"/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i-FI" dirty="0"/>
              <a:t>MUOKKAA PERUSTYYLEJÄ NAPS.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464779" y="2479603"/>
            <a:ext cx="3360000" cy="1070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9" name="Rectangle 28"/>
          <p:cNvSpPr/>
          <p:nvPr userDrawn="1"/>
        </p:nvSpPr>
        <p:spPr>
          <a:xfrm>
            <a:off x="4416000" y="2479603"/>
            <a:ext cx="3360000" cy="1070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0" name="Rectangle 29"/>
          <p:cNvSpPr/>
          <p:nvPr userDrawn="1"/>
        </p:nvSpPr>
        <p:spPr>
          <a:xfrm>
            <a:off x="8367221" y="2479603"/>
            <a:ext cx="3360000" cy="1070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1" name="Rectangle 30"/>
          <p:cNvSpPr/>
          <p:nvPr userDrawn="1"/>
        </p:nvSpPr>
        <p:spPr>
          <a:xfrm>
            <a:off x="464779" y="5407820"/>
            <a:ext cx="3360000" cy="1070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2" name="Rectangle 31"/>
          <p:cNvSpPr/>
          <p:nvPr userDrawn="1"/>
        </p:nvSpPr>
        <p:spPr>
          <a:xfrm>
            <a:off x="4416000" y="5407820"/>
            <a:ext cx="3360000" cy="1070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3" name="Rectangle 32"/>
          <p:cNvSpPr/>
          <p:nvPr userDrawn="1"/>
        </p:nvSpPr>
        <p:spPr>
          <a:xfrm>
            <a:off x="8367221" y="5407820"/>
            <a:ext cx="3360000" cy="1070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9197703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erussivu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tsikko 15"/>
          <p:cNvSpPr>
            <a:spLocks noGrp="1"/>
          </p:cNvSpPr>
          <p:nvPr>
            <p:ph type="title"/>
          </p:nvPr>
        </p:nvSpPr>
        <p:spPr>
          <a:xfrm>
            <a:off x="464780" y="308587"/>
            <a:ext cx="11262441" cy="709311"/>
          </a:xfrm>
          <a:prstGeom prst="rect">
            <a:avLst/>
          </a:prstGeom>
        </p:spPr>
        <p:txBody>
          <a:bodyPr/>
          <a:lstStyle>
            <a:lvl1pPr algn="l">
              <a:defRPr sz="3733" kern="1200" cap="all" spc="133" baseline="0">
                <a:solidFill>
                  <a:schemeClr val="accent1"/>
                </a:solidFill>
                <a:latin typeface="Montserrat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4780" y="1390735"/>
            <a:ext cx="1728893" cy="709084"/>
          </a:xfrm>
        </p:spPr>
        <p:txBody>
          <a:bodyPr/>
          <a:lstStyle>
            <a:lvl1pPr marL="0" indent="0" algn="ctr">
              <a:buNone/>
              <a:defRPr sz="1467" b="1" spc="67" baseline="0">
                <a:solidFill>
                  <a:schemeClr val="accent2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pPr lvl="0"/>
            <a:r>
              <a:rPr lang="fi-FI" dirty="0"/>
              <a:t>CLICK TO EDIT MASTER TEXT STYLES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371490" y="1390735"/>
            <a:ext cx="1728893" cy="709084"/>
          </a:xfrm>
        </p:spPr>
        <p:txBody>
          <a:bodyPr/>
          <a:lstStyle>
            <a:lvl1pPr marL="0" indent="0" algn="ctr">
              <a:buNone/>
              <a:defRPr sz="1467" b="1" spc="67" baseline="0">
                <a:solidFill>
                  <a:schemeClr val="accent2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pPr lvl="0"/>
            <a:r>
              <a:rPr lang="fi-FI" dirty="0"/>
              <a:t>CLICK TO EDIT MASTER TEXT STYLES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4278199" y="1390735"/>
            <a:ext cx="1728893" cy="709084"/>
          </a:xfrm>
        </p:spPr>
        <p:txBody>
          <a:bodyPr/>
          <a:lstStyle>
            <a:lvl1pPr marL="0" indent="0" algn="ctr">
              <a:buNone/>
              <a:defRPr sz="1467" b="1" spc="67" baseline="0">
                <a:solidFill>
                  <a:schemeClr val="accent2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pPr lvl="0"/>
            <a:r>
              <a:rPr lang="fi-FI" dirty="0"/>
              <a:t>CLICK TO EDIT MASTER TEXT STYLES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184908" y="1390735"/>
            <a:ext cx="1728893" cy="709084"/>
          </a:xfrm>
        </p:spPr>
        <p:txBody>
          <a:bodyPr/>
          <a:lstStyle>
            <a:lvl1pPr marL="0" indent="0" algn="ctr">
              <a:buNone/>
              <a:defRPr sz="1467" b="1" spc="67" baseline="0">
                <a:solidFill>
                  <a:schemeClr val="accent2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pPr lvl="0"/>
            <a:r>
              <a:rPr lang="fi-FI" dirty="0"/>
              <a:t>CLICK TO EDIT MASTER TEXT STYLES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8091618" y="1390735"/>
            <a:ext cx="1728893" cy="709084"/>
          </a:xfrm>
        </p:spPr>
        <p:txBody>
          <a:bodyPr/>
          <a:lstStyle>
            <a:lvl1pPr marL="0" indent="0" algn="ctr">
              <a:buNone/>
              <a:defRPr sz="1467" b="1" spc="67" baseline="0">
                <a:solidFill>
                  <a:schemeClr val="accent2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pPr lvl="0"/>
            <a:r>
              <a:rPr lang="fi-FI" dirty="0"/>
              <a:t>CLICK TO EDIT MASTER TEXT STYLES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9998327" y="1390735"/>
            <a:ext cx="1728893" cy="709084"/>
          </a:xfrm>
        </p:spPr>
        <p:txBody>
          <a:bodyPr/>
          <a:lstStyle>
            <a:lvl1pPr marL="0" indent="0" algn="ctr">
              <a:buNone/>
              <a:defRPr sz="1467" b="1" spc="67" baseline="0">
                <a:solidFill>
                  <a:schemeClr val="accent2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pPr lvl="0"/>
            <a:r>
              <a:rPr lang="fi-FI" dirty="0"/>
              <a:t>CLICK TO EDIT MASTER TEXT STYLES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6"/>
          </p:nvPr>
        </p:nvSpPr>
        <p:spPr>
          <a:xfrm>
            <a:off x="465667" y="2239926"/>
            <a:ext cx="11261555" cy="3886237"/>
          </a:xfrm>
        </p:spPr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8913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ihe / Iso otsikko">
    <p:bg>
      <p:bgPr>
        <a:solidFill>
          <a:srgbClr val="F940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aphicFrame>
        <p:nvGraphicFramePr>
          <p:cNvPr id="4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name="think-cell Slide" r:id="rId4" imgW="592" imgH="595" progId="TCLayout.ActiveDocument.1">
                  <p:embed/>
                </p:oleObj>
              </mc:Choice>
              <mc:Fallback>
                <p:oleObj name="think-cell Slide" r:id="rId4" imgW="592" imgH="595" progId="TCLayout.ActiveDocument.1">
                  <p:embed/>
                  <p:pic>
                    <p:nvPicPr>
                      <p:cNvPr id="4" name="Objec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kstin paikkamerkki 2"/>
          <p:cNvSpPr>
            <a:spLocks noGrp="1"/>
          </p:cNvSpPr>
          <p:nvPr>
            <p:ph type="body" sz="quarter" idx="10"/>
          </p:nvPr>
        </p:nvSpPr>
        <p:spPr>
          <a:xfrm>
            <a:off x="343150" y="1509933"/>
            <a:ext cx="11505701" cy="1919068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267" b="0" i="0" cap="all" spc="107" baseline="0">
                <a:solidFill>
                  <a:schemeClr val="bg1">
                    <a:lumMod val="95000"/>
                  </a:schemeClr>
                </a:solidFill>
                <a:latin typeface="Montserrat"/>
              </a:defRPr>
            </a:lvl1pPr>
            <a:lvl2pPr algn="ctr">
              <a:defRPr sz="4267" b="0" i="0" cap="all" baseline="0">
                <a:solidFill>
                  <a:schemeClr val="bg1">
                    <a:lumMod val="95000"/>
                  </a:schemeClr>
                </a:solidFill>
                <a:latin typeface="Montserrat"/>
              </a:defRPr>
            </a:lvl2pPr>
            <a:lvl3pPr algn="ctr">
              <a:defRPr sz="4267" b="0" i="0" cap="all" baseline="0">
                <a:solidFill>
                  <a:schemeClr val="bg1">
                    <a:lumMod val="95000"/>
                  </a:schemeClr>
                </a:solidFill>
                <a:latin typeface="Montserrat"/>
              </a:defRPr>
            </a:lvl3pPr>
            <a:lvl4pPr algn="ctr">
              <a:defRPr sz="4267" b="0" i="0" cap="all" baseline="0">
                <a:solidFill>
                  <a:schemeClr val="bg1">
                    <a:lumMod val="95000"/>
                  </a:schemeClr>
                </a:solidFill>
                <a:latin typeface="Montserrat"/>
              </a:defRPr>
            </a:lvl4pPr>
            <a:lvl5pPr algn="ctr">
              <a:defRPr sz="4267" b="0" i="0" cap="all" baseline="0">
                <a:solidFill>
                  <a:schemeClr val="bg1">
                    <a:lumMod val="95000"/>
                  </a:schemeClr>
                </a:solidFill>
                <a:latin typeface="Montserrat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11"/>
          </p:nvPr>
        </p:nvSpPr>
        <p:spPr>
          <a:xfrm>
            <a:off x="343151" y="3656192"/>
            <a:ext cx="11505701" cy="68726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67" b="0" i="0" kern="1200" spc="107" baseline="0">
                <a:solidFill>
                  <a:schemeClr val="accent2"/>
                </a:solidFill>
                <a:latin typeface="Palatino Linotype" charset="0"/>
                <a:ea typeface="Palatino Linotype" charset="0"/>
                <a:cs typeface="Palatino Linotype" charset="0"/>
              </a:defRPr>
            </a:lvl1pPr>
            <a:lvl2pPr algn="ctr">
              <a:defRPr sz="2133" b="0" i="0" kern="1200" spc="107">
                <a:solidFill>
                  <a:schemeClr val="bg1">
                    <a:lumMod val="95000"/>
                  </a:schemeClr>
                </a:solidFill>
                <a:latin typeface="Raleway Medium"/>
              </a:defRPr>
            </a:lvl2pPr>
            <a:lvl3pPr algn="ctr">
              <a:defRPr sz="2133" b="0" i="0" kern="1200" spc="107">
                <a:solidFill>
                  <a:schemeClr val="bg1">
                    <a:lumMod val="95000"/>
                  </a:schemeClr>
                </a:solidFill>
                <a:latin typeface="Raleway Medium"/>
              </a:defRPr>
            </a:lvl3pPr>
            <a:lvl4pPr algn="ctr">
              <a:defRPr sz="2133" b="0" i="0" kern="1200" spc="107">
                <a:solidFill>
                  <a:schemeClr val="bg1">
                    <a:lumMod val="95000"/>
                  </a:schemeClr>
                </a:solidFill>
                <a:latin typeface="Raleway Medium"/>
              </a:defRPr>
            </a:lvl4pPr>
            <a:lvl5pPr algn="ctr">
              <a:defRPr sz="2133" b="0" i="0" kern="1200" spc="107">
                <a:solidFill>
                  <a:schemeClr val="bg1">
                    <a:lumMod val="95000"/>
                  </a:schemeClr>
                </a:solidFill>
                <a:latin typeface="Raleway Medium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678120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8F39C-8479-47D2-A71E-EF9F0D225773}" type="datetime1">
              <a:rPr lang="fi-FI" smtClean="0"/>
              <a:t>11.10.2016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47CA2-C020-406E-ACF1-5148350A088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0420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8BE4A-40CB-4863-8672-7561FE6C01FE}" type="datetime1">
              <a:rPr lang="fi-FI" smtClean="0"/>
              <a:t>11.10.2016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47CA2-C020-406E-ACF1-5148350A088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04844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09E4-AC4E-467B-A8BD-A8793B7EE4AA}" type="datetime1">
              <a:rPr lang="fi-FI" smtClean="0"/>
              <a:t>11.10.2016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47CA2-C020-406E-ACF1-5148350A088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56350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A526A-1758-4532-9278-295C3C9CA037}" type="datetime1">
              <a:rPr lang="fi-FI" smtClean="0"/>
              <a:t>11.10.2016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47CA2-C020-406E-ACF1-5148350A088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02299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8E620-87B1-4E2A-8F0D-EB3B37616DD7}" type="datetime1">
              <a:rPr lang="fi-FI" smtClean="0"/>
              <a:t>11.10.2016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47CA2-C020-406E-ACF1-5148350A088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50133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21356-9CE7-4400-ABE3-03DF34C7D290}" type="datetime1">
              <a:rPr lang="fi-FI" smtClean="0"/>
              <a:t>11.10.2016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47CA2-C020-406E-ACF1-5148350A088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3108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image" Target="../media/image1.emf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tags" Target="../tags/tag1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vmlDrawing" Target="../drawings/vmlDrawing1.v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theme" Target="../theme/theme2.xml"/><Relationship Id="rId27" Type="http://schemas.openxmlformats.org/officeDocument/2006/relationships/image" Target="../media/image2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85DA92-C3A6-4EA2-B76B-8189108FC152}" type="datetime1">
              <a:rPr lang="fi-FI" smtClean="0"/>
              <a:t>11.10.2016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47CA2-C020-406E-ACF1-5148350A088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47176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4"/>
            </p:custDataLst>
            <p:extLst/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think-cell Slide" r:id="rId25" imgW="216" imgH="216" progId="TCLayout.ActiveDocument.1">
                  <p:embed/>
                </p:oleObj>
              </mc:Choice>
              <mc:Fallback>
                <p:oleObj name="think-cell Slide" r:id="rId25" imgW="216" imgH="216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6" name="Otsikon paikkamerkki 1"/>
          <p:cNvSpPr>
            <a:spLocks noGrp="1"/>
          </p:cNvSpPr>
          <p:nvPr>
            <p:ph type="title"/>
          </p:nvPr>
        </p:nvSpPr>
        <p:spPr bwMode="auto">
          <a:xfrm>
            <a:off x="464779" y="308587"/>
            <a:ext cx="11117620" cy="1193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 dirty="0"/>
              <a:t>MUOKKAA PERUSTYYLEJÄ NAPS.</a:t>
            </a:r>
          </a:p>
        </p:txBody>
      </p:sp>
      <p:sp>
        <p:nvSpPr>
          <p:cNvPr id="1027" name="Tekstin paikkamerkki 2"/>
          <p:cNvSpPr>
            <a:spLocks noGrp="1"/>
          </p:cNvSpPr>
          <p:nvPr>
            <p:ph type="body" idx="1"/>
          </p:nvPr>
        </p:nvSpPr>
        <p:spPr bwMode="auto">
          <a:xfrm>
            <a:off x="464779" y="1600201"/>
            <a:ext cx="11117621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 dirty="0"/>
              <a:t>Muokkaa tekstin perustyylejä napsauttamalla</a:t>
            </a:r>
          </a:p>
          <a:p>
            <a:pPr lvl="1"/>
            <a:r>
              <a:rPr lang="fi-FI" altLang="fi-FI" dirty="0"/>
              <a:t>toinen taso</a:t>
            </a:r>
          </a:p>
          <a:p>
            <a:pPr lvl="2"/>
            <a:r>
              <a:rPr lang="fi-FI" altLang="fi-FI" dirty="0"/>
              <a:t>kolmas taso</a:t>
            </a:r>
          </a:p>
          <a:p>
            <a:pPr lvl="3"/>
            <a:r>
              <a:rPr lang="fi-FI" altLang="fi-FI" dirty="0"/>
              <a:t>neljäs taso</a:t>
            </a:r>
          </a:p>
          <a:p>
            <a:pPr lvl="4"/>
            <a:r>
              <a:rPr lang="fi-FI" altLang="fi-FI" dirty="0"/>
              <a:t>viides taso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1458013" y="6412623"/>
            <a:ext cx="7768647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solidFill>
                  <a:schemeClr val="tx1">
                    <a:tint val="75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>
              <a:defRPr/>
            </a:pP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464780" y="6412623"/>
            <a:ext cx="888569" cy="36618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1200" b="0" i="0">
                <a:solidFill>
                  <a:srgbClr val="898989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>
              <a:defRPr/>
            </a:pPr>
            <a:fld id="{8F961ADC-1ED0-414E-82CA-087118B9F538}" type="slidenum">
              <a:rPr lang="fi-FI" smtClean="0"/>
              <a:pPr>
                <a:defRPr/>
              </a:pPr>
              <a:t>‹#›</a:t>
            </a:fld>
            <a:endParaRPr lang="fi-FI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118" y="6004674"/>
            <a:ext cx="1646885" cy="84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24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</p:sldLayoutIdLst>
  <p:txStyles>
    <p:titleStyle>
      <a:lvl1pPr algn="l" defTabSz="60958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733" kern="1200">
          <a:solidFill>
            <a:schemeClr val="accent1"/>
          </a:solidFill>
          <a:latin typeface="Montserrat" charset="0"/>
          <a:ea typeface="Montserrat" charset="0"/>
          <a:cs typeface="Montserrat" charset="0"/>
        </a:defRPr>
      </a:lvl1pPr>
      <a:lvl2pPr algn="ctr" defTabSz="609585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MS PGothic" panose="020B0600070205080204" pitchFamily="34" charset="-128"/>
          <a:cs typeface="MS PGothic" pitchFamily="34" charset="-128"/>
        </a:defRPr>
      </a:lvl2pPr>
      <a:lvl3pPr algn="ctr" defTabSz="609585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MS PGothic" panose="020B0600070205080204" pitchFamily="34" charset="-128"/>
          <a:cs typeface="MS PGothic" pitchFamily="34" charset="-128"/>
        </a:defRPr>
      </a:lvl3pPr>
      <a:lvl4pPr algn="ctr" defTabSz="609585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MS PGothic" panose="020B0600070205080204" pitchFamily="34" charset="-128"/>
          <a:cs typeface="MS PGothic" pitchFamily="34" charset="-128"/>
        </a:defRPr>
      </a:lvl4pPr>
      <a:lvl5pPr algn="ctr" defTabSz="609585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MS PGothic" panose="020B0600070205080204" pitchFamily="34" charset="-128"/>
          <a:cs typeface="MS PGothic" pitchFamily="34" charset="-128"/>
        </a:defRPr>
      </a:lvl5pPr>
      <a:lvl6pPr marL="609585" algn="ctr" defTabSz="609585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1219170" algn="ctr" defTabSz="609585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828754" algn="ctr" defTabSz="609585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2438339" algn="ctr" defTabSz="609585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263993" indent="-265193" algn="l" defTabSz="609585" rtl="0" eaLnBrk="0" fontAlgn="base" hangingPunct="0">
        <a:lnSpc>
          <a:spcPct val="90000"/>
        </a:lnSpc>
        <a:spcBef>
          <a:spcPts val="240"/>
        </a:spcBef>
        <a:spcAft>
          <a:spcPts val="240"/>
        </a:spcAft>
        <a:buClr>
          <a:schemeClr val="accent2"/>
        </a:buClr>
        <a:buSzPct val="110000"/>
        <a:buFont typeface="Arial" charset="0"/>
        <a:buChar char="•"/>
        <a:defRPr sz="1867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MS PGothic" panose="020B0600070205080204" pitchFamily="34" charset="-128"/>
          <a:cs typeface="MS PGothic" pitchFamily="34" charset="-128"/>
        </a:defRPr>
      </a:lvl1pPr>
      <a:lvl2pPr marL="606585" indent="-263993" algn="l" defTabSz="60958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467" kern="1200">
          <a:solidFill>
            <a:schemeClr val="tx1">
              <a:lumMod val="85000"/>
              <a:lumOff val="15000"/>
            </a:schemeClr>
          </a:solidFill>
          <a:latin typeface="+mn-lt"/>
          <a:ea typeface="MS PGothic" panose="020B0600070205080204" pitchFamily="34" charset="-128"/>
          <a:cs typeface="+mn-cs"/>
        </a:defRPr>
      </a:lvl2pPr>
      <a:lvl3pPr marL="1091973" indent="-263993" algn="l" defTabSz="60958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67" kern="1200">
          <a:solidFill>
            <a:schemeClr val="tx1">
              <a:lumMod val="85000"/>
              <a:lumOff val="15000"/>
            </a:schemeClr>
          </a:solidFill>
          <a:latin typeface="+mn-lt"/>
          <a:ea typeface="MS PGothic" panose="020B0600070205080204" pitchFamily="34" charset="-128"/>
          <a:cs typeface="ＭＳ Ｐゴシック" pitchFamily="-65" charset="-128"/>
        </a:defRPr>
      </a:lvl3pPr>
      <a:lvl4pPr marL="1557561" indent="-263993" algn="l" defTabSz="60958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MS PGothic" panose="020B0600070205080204" pitchFamily="34" charset="-128"/>
          <a:cs typeface="+mn-cs"/>
        </a:defRPr>
      </a:lvl4pPr>
      <a:lvl5pPr marL="2023149" indent="-263993" algn="l" defTabSz="60958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MS PGothic" panose="020B0600070205080204" pitchFamily="34" charset="-128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  <p15:guide id="3" orient="horz" pos="3140">
          <p15:clr>
            <a:srgbClr val="F26B43"/>
          </p15:clr>
        </p15:guide>
        <p15:guide id="4" orient="horz" pos="1529">
          <p15:clr>
            <a:srgbClr val="F26B43"/>
          </p15:clr>
        </p15:guide>
        <p15:guide id="5" orient="horz" pos="1847">
          <p15:clr>
            <a:srgbClr val="F26B43"/>
          </p15:clr>
        </p15:guide>
        <p15:guide id="6" orient="horz" pos="2822">
          <p15:clr>
            <a:srgbClr val="F26B43"/>
          </p15:clr>
        </p15:guide>
        <p15:guide id="7" orient="horz" pos="622">
          <p15:clr>
            <a:srgbClr val="F26B43"/>
          </p15:clr>
        </p15:guide>
        <p15:guide id="8" orient="horz" pos="87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0.png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9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tags" Target="../tags/tag4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1.png"/><Relationship Id="rId2" Type="http://schemas.openxmlformats.org/officeDocument/2006/relationships/tags" Target="../tags/tag5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.bin"/><Relationship Id="rId4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2.png"/><Relationship Id="rId2" Type="http://schemas.openxmlformats.org/officeDocument/2006/relationships/tags" Target="../tags/tag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8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1" y="746507"/>
            <a:ext cx="4713513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267" b="1">
                <a:solidFill>
                  <a:srgbClr val="FFFFFF"/>
                </a:solidFill>
                <a:latin typeface="Montserrat" charset="0"/>
                <a:ea typeface="Montserrat" charset="0"/>
                <a:cs typeface="Montserrat" charset="0"/>
              </a:rPr>
              <a:t>Student centred teacher training</a:t>
            </a:r>
            <a:endParaRPr lang="en-US" sz="4267" b="1" dirty="0">
              <a:solidFill>
                <a:srgbClr val="FFFFFF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371" y="5484642"/>
            <a:ext cx="2416629" cy="1239100"/>
          </a:xfrm>
          <a:prstGeom prst="rect">
            <a:avLst/>
          </a:prstGeom>
        </p:spPr>
      </p:pic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57201" y="2540338"/>
            <a:ext cx="3324959" cy="1231118"/>
          </a:xfrm>
        </p:spPr>
        <p:txBody>
          <a:bodyPr/>
          <a:lstStyle/>
          <a:p>
            <a:pPr>
              <a:defRPr/>
            </a:pPr>
            <a:r>
              <a:rPr lang="fi-FI" b="1" dirty="0">
                <a:solidFill>
                  <a:schemeClr val="bg1"/>
                </a:solidFill>
              </a:rPr>
              <a:t>Minna Mäkihonko</a:t>
            </a:r>
            <a:br>
              <a:rPr lang="fi-FI" b="1" dirty="0">
                <a:solidFill>
                  <a:schemeClr val="bg1"/>
                </a:solidFill>
              </a:rPr>
            </a:br>
            <a:r>
              <a:rPr lang="fi-FI" b="1" dirty="0">
                <a:solidFill>
                  <a:schemeClr val="bg1"/>
                </a:solidFill>
              </a:rPr>
              <a:t>Senior </a:t>
            </a:r>
            <a:r>
              <a:rPr lang="fi-FI" b="1" dirty="0" err="1" smtClean="0">
                <a:solidFill>
                  <a:schemeClr val="bg1"/>
                </a:solidFill>
              </a:rPr>
              <a:t>lecturer</a:t>
            </a:r>
            <a:endParaRPr lang="fi-FI" b="1" dirty="0" smtClean="0">
              <a:solidFill>
                <a:schemeClr val="bg1"/>
              </a:solidFill>
            </a:endParaRPr>
          </a:p>
          <a:p>
            <a:pPr>
              <a:defRPr/>
            </a:pPr>
            <a:r>
              <a:rPr lang="fi-FI" b="1" dirty="0" smtClean="0">
                <a:solidFill>
                  <a:schemeClr val="bg1"/>
                </a:solidFill>
              </a:rPr>
              <a:t>KONASPI VIII, Jakarta, Indonesia</a:t>
            </a:r>
            <a:endParaRPr lang="fi-FI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2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7"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11" name="Object 10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0" y="0"/>
            <a:ext cx="12192000" cy="597323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58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64778" y="168418"/>
            <a:ext cx="11262443" cy="1175482"/>
          </a:xfrm>
          <a:noFill/>
        </p:spPr>
        <p:txBody>
          <a:bodyPr/>
          <a:lstStyle/>
          <a:p>
            <a:r>
              <a:rPr lang="en-US" sz="2800" dirty="0"/>
              <a:t>What </a:t>
            </a:r>
            <a:r>
              <a:rPr lang="en-US" sz="2800" dirty="0" smtClean="0"/>
              <a:t>is </a:t>
            </a:r>
            <a:r>
              <a:rPr lang="en-US" sz="2800" dirty="0"/>
              <a:t>the </a:t>
            </a:r>
            <a:r>
              <a:rPr lang="en-US" sz="2800" dirty="0" smtClean="0"/>
              <a:t>process?</a:t>
            </a:r>
            <a:br>
              <a:rPr lang="en-US" sz="2800" dirty="0" smtClean="0"/>
            </a:br>
            <a:r>
              <a:rPr lang="en-US" sz="2800" dirty="0" smtClean="0"/>
              <a:t>Teacher</a:t>
            </a:r>
            <a:r>
              <a:rPr lang="en-US" sz="2800" dirty="0"/>
              <a:t>: </a:t>
            </a:r>
            <a:r>
              <a:rPr lang="en-US" sz="2800" dirty="0" smtClean="0"/>
              <a:t>How </a:t>
            </a:r>
            <a:r>
              <a:rPr lang="en-US" sz="2800" dirty="0"/>
              <a:t>do you remember the result of calculation 8X8</a:t>
            </a:r>
            <a:r>
              <a:rPr lang="en-US" sz="2800" dirty="0" smtClean="0"/>
              <a:t>?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598150" y="1188480"/>
            <a:ext cx="4983077" cy="4514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58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179376" y="1188480"/>
            <a:ext cx="4983077" cy="4514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58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56072" y="1978979"/>
            <a:ext cx="4875161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8" indent="0">
              <a:buClr>
                <a:schemeClr val="accent3"/>
              </a:buClr>
              <a:buNone/>
              <a:defRPr/>
            </a:pPr>
            <a:r>
              <a:rPr lang="fi-FI" dirty="0" err="1">
                <a:solidFill>
                  <a:srgbClr val="0070C0"/>
                </a:solidFill>
              </a:rPr>
              <a:t>Student</a:t>
            </a:r>
            <a:r>
              <a:rPr lang="fi-FI" dirty="0">
                <a:solidFill>
                  <a:srgbClr val="0070C0"/>
                </a:solidFill>
              </a:rPr>
              <a:t>: </a:t>
            </a:r>
          </a:p>
          <a:p>
            <a:pPr marL="365760" indent="-256032">
              <a:buClr>
                <a:schemeClr val="accent3"/>
              </a:buClr>
              <a:buNone/>
              <a:defRPr/>
            </a:pPr>
            <a:r>
              <a:rPr lang="fi-FI" sz="2000" dirty="0" smtClean="0"/>
              <a:t>- ”</a:t>
            </a:r>
            <a:r>
              <a:rPr lang="fi-FI" dirty="0" err="1"/>
              <a:t>So</a:t>
            </a:r>
            <a:r>
              <a:rPr lang="fi-FI" dirty="0"/>
              <a:t>, I </a:t>
            </a:r>
            <a:r>
              <a:rPr lang="fi-FI" dirty="0" err="1" smtClean="0"/>
              <a:t>remember</a:t>
            </a:r>
            <a:r>
              <a:rPr lang="fi-FI" dirty="0" smtClean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result</a:t>
            </a:r>
            <a:r>
              <a:rPr lang="fi-FI" dirty="0"/>
              <a:t> of </a:t>
            </a:r>
            <a:r>
              <a:rPr lang="fi-FI" dirty="0" err="1"/>
              <a:t>calculation</a:t>
            </a:r>
            <a:r>
              <a:rPr lang="fi-FI" dirty="0"/>
              <a:t> as </a:t>
            </a:r>
            <a:r>
              <a:rPr lang="fi-FI" dirty="0" err="1"/>
              <a:t>follows</a:t>
            </a:r>
            <a:r>
              <a:rPr lang="fi-FI" dirty="0"/>
              <a:t>: </a:t>
            </a:r>
            <a:endParaRPr lang="fi-FI" dirty="0" smtClean="0"/>
          </a:p>
          <a:p>
            <a:pPr marL="365760" indent="-256032">
              <a:buClr>
                <a:schemeClr val="accent3"/>
              </a:buClr>
              <a:buNone/>
              <a:defRPr/>
            </a:pPr>
            <a:endParaRPr lang="fi-FI" dirty="0"/>
          </a:p>
          <a:p>
            <a:pPr marL="365760" indent="-256032">
              <a:buClr>
                <a:schemeClr val="accent3"/>
              </a:buClr>
              <a:buNone/>
              <a:defRPr/>
            </a:pPr>
            <a:r>
              <a:rPr lang="fi-FI" dirty="0" smtClean="0">
                <a:cs typeface="Lucida Sans Unicode" panose="020B0602030504020204" pitchFamily="34" charset="0"/>
              </a:rPr>
              <a:t>- </a:t>
            </a:r>
            <a:r>
              <a:rPr lang="fi-FI" dirty="0" err="1" smtClean="0"/>
              <a:t>First</a:t>
            </a:r>
            <a:r>
              <a:rPr lang="fi-FI" dirty="0" smtClean="0"/>
              <a:t> </a:t>
            </a:r>
            <a:r>
              <a:rPr lang="fi-FI" dirty="0">
                <a:solidFill>
                  <a:srgbClr val="0070C0"/>
                </a:solidFill>
              </a:rPr>
              <a:t>7 x 8 = 56. </a:t>
            </a:r>
          </a:p>
          <a:p>
            <a:pPr marL="365760" indent="-256032">
              <a:buClr>
                <a:schemeClr val="accent3"/>
              </a:buClr>
              <a:buNone/>
              <a:defRPr/>
            </a:pPr>
            <a:endParaRPr lang="fi-FI" dirty="0"/>
          </a:p>
          <a:p>
            <a:pPr marL="365760" indent="-256032">
              <a:buClr>
                <a:schemeClr val="accent3"/>
              </a:buClr>
              <a:buNone/>
              <a:defRPr/>
            </a:pPr>
            <a:r>
              <a:rPr lang="fi-FI" dirty="0" smtClean="0">
                <a:cs typeface="Lucida Sans Unicode" panose="020B0602030504020204" pitchFamily="34" charset="0"/>
              </a:rPr>
              <a:t>- </a:t>
            </a:r>
            <a:r>
              <a:rPr lang="fi-FI" dirty="0" smtClean="0"/>
              <a:t>And </a:t>
            </a:r>
            <a:r>
              <a:rPr lang="fi-FI" dirty="0" err="1"/>
              <a:t>then</a:t>
            </a:r>
            <a:r>
              <a:rPr lang="fi-FI" dirty="0"/>
              <a:t> I </a:t>
            </a:r>
            <a:r>
              <a:rPr lang="fi-FI" dirty="0" err="1"/>
              <a:t>remember</a:t>
            </a:r>
            <a:r>
              <a:rPr lang="fi-FI" dirty="0"/>
              <a:t> </a:t>
            </a:r>
            <a:r>
              <a:rPr lang="fi-FI" dirty="0" err="1"/>
              <a:t>that</a:t>
            </a:r>
            <a:r>
              <a:rPr lang="fi-FI" dirty="0"/>
              <a:t>, </a:t>
            </a:r>
            <a:r>
              <a:rPr lang="fi-FI" dirty="0" err="1"/>
              <a:t>there</a:t>
            </a:r>
            <a:r>
              <a:rPr lang="fi-FI" dirty="0"/>
              <a:t> is </a:t>
            </a:r>
            <a:r>
              <a:rPr lang="fi-FI" dirty="0" err="1"/>
              <a:t>number</a:t>
            </a:r>
            <a:r>
              <a:rPr lang="fi-FI" dirty="0"/>
              <a:t> </a:t>
            </a:r>
            <a:r>
              <a:rPr lang="fi-FI" dirty="0" err="1">
                <a:solidFill>
                  <a:srgbClr val="0070C0"/>
                </a:solidFill>
              </a:rPr>
              <a:t>six</a:t>
            </a:r>
            <a:r>
              <a:rPr lang="fi-FI" dirty="0">
                <a:solidFill>
                  <a:srgbClr val="0070C0"/>
                </a:solidFill>
              </a:rPr>
              <a:t> </a:t>
            </a:r>
            <a:r>
              <a:rPr lang="fi-FI" dirty="0" err="1"/>
              <a:t>both</a:t>
            </a:r>
            <a:r>
              <a:rPr lang="fi-FI" dirty="0"/>
              <a:t> in </a:t>
            </a:r>
            <a:r>
              <a:rPr lang="fi-FI" dirty="0" err="1"/>
              <a:t>results</a:t>
            </a:r>
            <a:r>
              <a:rPr lang="fi-FI" dirty="0"/>
              <a:t> (</a:t>
            </a:r>
            <a:r>
              <a:rPr lang="fi-FI" dirty="0">
                <a:solidFill>
                  <a:srgbClr val="0070C0"/>
                </a:solidFill>
              </a:rPr>
              <a:t>7x8 </a:t>
            </a:r>
            <a:r>
              <a:rPr lang="fi-FI" dirty="0"/>
              <a:t>and </a:t>
            </a:r>
            <a:r>
              <a:rPr lang="fi-FI" dirty="0">
                <a:solidFill>
                  <a:srgbClr val="0070C0"/>
                </a:solidFill>
              </a:rPr>
              <a:t>8x8</a:t>
            </a:r>
            <a:r>
              <a:rPr lang="fi-FI" dirty="0"/>
              <a:t>) </a:t>
            </a:r>
            <a:r>
              <a:rPr lang="fi-FI" dirty="0" err="1"/>
              <a:t>but</a:t>
            </a:r>
            <a:r>
              <a:rPr lang="fi-FI" dirty="0"/>
              <a:t> in </a:t>
            </a:r>
            <a:r>
              <a:rPr lang="fi-FI" dirty="0" err="1"/>
              <a:t>different</a:t>
            </a:r>
            <a:r>
              <a:rPr lang="fi-FI" dirty="0"/>
              <a:t> </a:t>
            </a:r>
            <a:r>
              <a:rPr lang="fi-FI" dirty="0" err="1"/>
              <a:t>places</a:t>
            </a:r>
            <a:r>
              <a:rPr lang="fi-FI" dirty="0" smtClean="0"/>
              <a:t>.</a:t>
            </a:r>
            <a:endParaRPr lang="fi-FI" dirty="0"/>
          </a:p>
          <a:p>
            <a:pPr marL="365760" indent="-256032">
              <a:buClr>
                <a:schemeClr val="accent3"/>
              </a:buClr>
              <a:buNone/>
              <a:defRPr/>
            </a:pPr>
            <a:endParaRPr lang="fi-FI" dirty="0">
              <a:cs typeface="Lucida Sans Unicode" panose="020B0602030504020204" pitchFamily="34" charset="0"/>
            </a:endParaRPr>
          </a:p>
          <a:p>
            <a:pPr marL="365760" indent="-256032">
              <a:buClr>
                <a:schemeClr val="accent3"/>
              </a:buClr>
              <a:buNone/>
              <a:defRPr/>
            </a:pPr>
            <a:r>
              <a:rPr lang="fi-FI" dirty="0" smtClean="0">
                <a:cs typeface="Lucida Sans Unicode" panose="020B0602030504020204" pitchFamily="34" charset="0"/>
              </a:rPr>
              <a:t>- And </a:t>
            </a:r>
            <a:r>
              <a:rPr lang="fi-FI" dirty="0" err="1">
                <a:cs typeface="Lucida Sans Unicode" panose="020B0602030504020204" pitchFamily="34" charset="0"/>
              </a:rPr>
              <a:t>then</a:t>
            </a:r>
            <a:r>
              <a:rPr lang="fi-FI" dirty="0">
                <a:cs typeface="Lucida Sans Unicode" panose="020B0602030504020204" pitchFamily="34" charset="0"/>
              </a:rPr>
              <a:t> I </a:t>
            </a:r>
            <a:r>
              <a:rPr lang="fi-FI" dirty="0" err="1">
                <a:cs typeface="Lucida Sans Unicode" panose="020B0602030504020204" pitchFamily="34" charset="0"/>
              </a:rPr>
              <a:t>remember</a:t>
            </a:r>
            <a:r>
              <a:rPr lang="fi-FI" dirty="0">
                <a:cs typeface="Lucida Sans Unicode" panose="020B0602030504020204" pitchFamily="34" charset="0"/>
              </a:rPr>
              <a:t> </a:t>
            </a:r>
            <a:r>
              <a:rPr lang="fi-FI" dirty="0" err="1">
                <a:cs typeface="Lucida Sans Unicode" panose="020B0602030504020204" pitchFamily="34" charset="0"/>
              </a:rPr>
              <a:t>that</a:t>
            </a:r>
            <a:r>
              <a:rPr lang="fi-FI" dirty="0">
                <a:cs typeface="Lucida Sans Unicode" panose="020B0602030504020204" pitchFamily="34" charset="0"/>
              </a:rPr>
              <a:t> I </a:t>
            </a:r>
            <a:r>
              <a:rPr lang="fi-FI" dirty="0" err="1">
                <a:cs typeface="Lucida Sans Unicode" panose="020B0602030504020204" pitchFamily="34" charset="0"/>
              </a:rPr>
              <a:t>have</a:t>
            </a:r>
            <a:r>
              <a:rPr lang="fi-FI" dirty="0">
                <a:cs typeface="Lucida Sans Unicode" panose="020B0602030504020204" pitchFamily="34" charset="0"/>
              </a:rPr>
              <a:t> to </a:t>
            </a:r>
            <a:r>
              <a:rPr lang="fi-FI" dirty="0" err="1">
                <a:cs typeface="Lucida Sans Unicode" panose="020B0602030504020204" pitchFamily="34" charset="0"/>
              </a:rPr>
              <a:t>substract</a:t>
            </a:r>
            <a:r>
              <a:rPr lang="fi-FI" dirty="0">
                <a:cs typeface="Lucida Sans Unicode" panose="020B0602030504020204" pitchFamily="34" charset="0"/>
              </a:rPr>
              <a:t> </a:t>
            </a:r>
            <a:r>
              <a:rPr lang="fi-FI" dirty="0">
                <a:solidFill>
                  <a:srgbClr val="0070C0"/>
                </a:solidFill>
                <a:cs typeface="Lucida Sans Unicode" panose="020B0602030504020204" pitchFamily="34" charset="0"/>
              </a:rPr>
              <a:t>1</a:t>
            </a:r>
            <a:r>
              <a:rPr lang="fi-FI" dirty="0">
                <a:cs typeface="Lucida Sans Unicode" panose="020B0602030504020204" pitchFamily="34" charset="0"/>
              </a:rPr>
              <a:t> </a:t>
            </a:r>
            <a:r>
              <a:rPr lang="fi-FI" dirty="0" err="1">
                <a:cs typeface="Lucida Sans Unicode" panose="020B0602030504020204" pitchFamily="34" charset="0"/>
              </a:rPr>
              <a:t>from</a:t>
            </a:r>
            <a:r>
              <a:rPr lang="fi-FI" dirty="0">
                <a:cs typeface="Lucida Sans Unicode" panose="020B0602030504020204" pitchFamily="34" charset="0"/>
              </a:rPr>
              <a:t> </a:t>
            </a:r>
            <a:r>
              <a:rPr lang="fi-FI" dirty="0" err="1">
                <a:cs typeface="Lucida Sans Unicode" panose="020B0602030504020204" pitchFamily="34" charset="0"/>
              </a:rPr>
              <a:t>number</a:t>
            </a:r>
            <a:r>
              <a:rPr lang="fi-FI" dirty="0">
                <a:cs typeface="Lucida Sans Unicode" panose="020B0602030504020204" pitchFamily="34" charset="0"/>
              </a:rPr>
              <a:t> </a:t>
            </a:r>
            <a:r>
              <a:rPr lang="fi-FI" dirty="0" err="1">
                <a:solidFill>
                  <a:srgbClr val="0070C0"/>
                </a:solidFill>
                <a:cs typeface="Lucida Sans Unicode" panose="020B0602030504020204" pitchFamily="34" charset="0"/>
              </a:rPr>
              <a:t>five</a:t>
            </a:r>
            <a:r>
              <a:rPr lang="fi-FI" dirty="0">
                <a:cs typeface="Lucida Sans Unicode" panose="020B0602030504020204" pitchFamily="34" charset="0"/>
              </a:rPr>
              <a:t>. </a:t>
            </a:r>
            <a:r>
              <a:rPr lang="fi-FI" dirty="0" err="1">
                <a:cs typeface="Lucida Sans Unicode" panose="020B0602030504020204" pitchFamily="34" charset="0"/>
              </a:rPr>
              <a:t>So</a:t>
            </a:r>
            <a:r>
              <a:rPr lang="fi-FI" dirty="0">
                <a:cs typeface="Lucida Sans Unicode" panose="020B0602030504020204" pitchFamily="34" charset="0"/>
              </a:rPr>
              <a:t> </a:t>
            </a:r>
            <a:r>
              <a:rPr lang="fi-FI" dirty="0" err="1">
                <a:cs typeface="Lucida Sans Unicode" panose="020B0602030504020204" pitchFamily="34" charset="0"/>
              </a:rPr>
              <a:t>the</a:t>
            </a:r>
            <a:r>
              <a:rPr lang="fi-FI" dirty="0">
                <a:cs typeface="Lucida Sans Unicode" panose="020B0602030504020204" pitchFamily="34" charset="0"/>
              </a:rPr>
              <a:t> </a:t>
            </a:r>
            <a:r>
              <a:rPr lang="fi-FI" dirty="0" err="1">
                <a:cs typeface="Lucida Sans Unicode" panose="020B0602030504020204" pitchFamily="34" charset="0"/>
              </a:rPr>
              <a:t>final</a:t>
            </a:r>
            <a:r>
              <a:rPr lang="fi-FI" dirty="0">
                <a:cs typeface="Lucida Sans Unicode" panose="020B0602030504020204" pitchFamily="34" charset="0"/>
              </a:rPr>
              <a:t> </a:t>
            </a:r>
            <a:r>
              <a:rPr lang="fi-FI" dirty="0" err="1">
                <a:cs typeface="Lucida Sans Unicode" panose="020B0602030504020204" pitchFamily="34" charset="0"/>
              </a:rPr>
              <a:t>result</a:t>
            </a:r>
            <a:r>
              <a:rPr lang="fi-FI" dirty="0">
                <a:cs typeface="Lucida Sans Unicode" panose="020B0602030504020204" pitchFamily="34" charset="0"/>
              </a:rPr>
              <a:t> is</a:t>
            </a:r>
            <a:r>
              <a:rPr lang="fi-FI" dirty="0"/>
              <a:t> </a:t>
            </a:r>
            <a:r>
              <a:rPr lang="fi-FI" dirty="0">
                <a:solidFill>
                  <a:srgbClr val="0070C0"/>
                </a:solidFill>
              </a:rPr>
              <a:t>8 x 8 = 64</a:t>
            </a:r>
            <a:r>
              <a:rPr lang="fi-FI" dirty="0" smtClean="0">
                <a:solidFill>
                  <a:srgbClr val="0070C0"/>
                </a:solidFill>
              </a:rPr>
              <a:t>.</a:t>
            </a:r>
            <a:endParaRPr lang="fi-FI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9376" y="1188480"/>
            <a:ext cx="4983078" cy="45146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19570" y="1283157"/>
            <a:ext cx="1250731" cy="860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64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0"/>
            <a:ext cx="12192000" cy="59732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 kern="0">
              <a:solidFill>
                <a:sysClr val="windowText" lastClr="000000"/>
              </a:solidFill>
              <a:latin typeface="Calibri"/>
            </a:endParaRPr>
          </a:p>
        </p:txBody>
      </p:sp>
      <p:graphicFrame>
        <p:nvGraphicFramePr>
          <p:cNvPr id="28" name="Object 27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0"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28" name="Object 27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680" y="250726"/>
            <a:ext cx="11262443" cy="659796"/>
          </a:xfrm>
          <a:noFill/>
        </p:spPr>
        <p:txBody>
          <a:bodyPr/>
          <a:lstStyle/>
          <a:p>
            <a:r>
              <a:rPr lang="en-US" sz="3600" dirty="0"/>
              <a:t>Why student centered learning? 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227679" y="1161248"/>
            <a:ext cx="11644955" cy="4583851"/>
            <a:chOff x="-117836" y="1207931"/>
            <a:chExt cx="4877804" cy="2046582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1246223" y="2281187"/>
              <a:ext cx="394160" cy="0"/>
            </a:xfrm>
            <a:prstGeom prst="line">
              <a:avLst/>
            </a:prstGeom>
            <a:solidFill>
              <a:schemeClr val="accent1"/>
            </a:solidFill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1640383" y="1307860"/>
              <a:ext cx="0" cy="1944000"/>
            </a:xfrm>
            <a:prstGeom prst="line">
              <a:avLst/>
            </a:prstGeom>
            <a:solidFill>
              <a:schemeClr val="accent1"/>
            </a:solidFill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1246223" y="1307860"/>
              <a:ext cx="394160" cy="0"/>
            </a:xfrm>
            <a:prstGeom prst="line">
              <a:avLst/>
            </a:prstGeom>
            <a:solidFill>
              <a:schemeClr val="accent1"/>
            </a:solidFill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1246223" y="3254513"/>
              <a:ext cx="394160" cy="0"/>
            </a:xfrm>
            <a:prstGeom prst="line">
              <a:avLst/>
            </a:prstGeom>
            <a:solidFill>
              <a:schemeClr val="accent1"/>
            </a:solidFill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-117836" y="1241924"/>
              <a:ext cx="2649620" cy="425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585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>
                  <a:solidFill>
                    <a:srgbClr val="00338D"/>
                  </a:solidFill>
                  <a:latin typeface="Montserrat" charset="0"/>
                  <a:ea typeface="Montserrat" charset="0"/>
                  <a:cs typeface="Montserrat" charset="0"/>
                </a:rPr>
                <a:t>To increase motivation and engagement to learn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9706" y="2818406"/>
              <a:ext cx="1985122" cy="425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585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>
                  <a:solidFill>
                    <a:srgbClr val="FFFFFF"/>
                  </a:solidFill>
                  <a:latin typeface="Montserrat" charset="0"/>
                  <a:ea typeface="Montserrat" charset="0"/>
                  <a:cs typeface="Montserrat" charset="0"/>
                </a:rPr>
                <a:t>To support ongoing improvement process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269574" y="1207931"/>
              <a:ext cx="2490394" cy="618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585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>
                  <a:solidFill>
                    <a:srgbClr val="6E267B"/>
                  </a:solidFill>
                  <a:latin typeface="Montserrat" charset="0"/>
                  <a:ea typeface="Montserrat" charset="0"/>
                  <a:cs typeface="Montserrat" charset="0"/>
                </a:rPr>
                <a:t>To increase students’ independence and responsibility of learning process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20763" y="2781710"/>
            <a:ext cx="10391885" cy="1478471"/>
            <a:chOff x="-1053156" y="2310881"/>
            <a:chExt cx="5519868" cy="1108852"/>
          </a:xfrm>
        </p:grpSpPr>
        <p:sp>
          <p:nvSpPr>
            <p:cNvPr id="37" name="TextBox 36"/>
            <p:cNvSpPr txBox="1"/>
            <p:nvPr/>
          </p:nvSpPr>
          <p:spPr>
            <a:xfrm>
              <a:off x="2355624" y="2565654"/>
              <a:ext cx="2111088" cy="854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585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>
                  <a:solidFill>
                    <a:srgbClr val="FFFFFF"/>
                  </a:solidFill>
                  <a:latin typeface="Montserrat" charset="0"/>
                  <a:ea typeface="Montserrat" charset="0"/>
                  <a:cs typeface="Montserrat" charset="0"/>
                </a:rPr>
                <a:t>To consider for students’ needs</a:t>
              </a:r>
            </a:p>
            <a:p>
              <a:pPr defTabSz="60958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 dirty="0">
                <a:solidFill>
                  <a:srgbClr val="FFFFFF"/>
                </a:solidFill>
                <a:latin typeface="Montserrat" charset="0"/>
                <a:ea typeface="Montserrat" charset="0"/>
                <a:cs typeface="Montserrat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-1053156" y="2310881"/>
              <a:ext cx="2830877" cy="1038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585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>
                  <a:solidFill>
                    <a:srgbClr val="6E267B"/>
                  </a:solidFill>
                  <a:latin typeface="Montserrat" charset="0"/>
                  <a:ea typeface="Montserrat" charset="0"/>
                  <a:cs typeface="Montserrat" charset="0"/>
                </a:rPr>
                <a:t>To increase understanding of students by teachers</a:t>
              </a: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7655279" y="4482769"/>
            <a:ext cx="40823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338D"/>
                </a:solidFill>
                <a:latin typeface="Montserrat" charset="0"/>
                <a:ea typeface="Montserrat" charset="0"/>
                <a:cs typeface="Montserrat" charset="0"/>
              </a:rPr>
              <a:t>To foster a lifelong learning culture</a:t>
            </a:r>
          </a:p>
        </p:txBody>
      </p:sp>
    </p:spTree>
    <p:extLst>
      <p:ext uri="{BB962C8B-B14F-4D97-AF65-F5344CB8AC3E}">
        <p14:creationId xmlns:p14="http://schemas.microsoft.com/office/powerpoint/2010/main" val="26832585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59740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464780" y="830317"/>
            <a:ext cx="11410228" cy="642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609585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200" kern="1200" spc="107" baseline="0">
                <a:solidFill>
                  <a:schemeClr val="accent1"/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algn="ctr" defTabSz="609585" rtl="0" eaLnBrk="0" fontAlgn="base" hangingPunct="0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pitchFamily="34" charset="-128"/>
              </a:defRPr>
            </a:lvl2pPr>
            <a:lvl3pPr algn="ctr" defTabSz="609585" rtl="0" eaLnBrk="0" fontAlgn="base" hangingPunct="0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pitchFamily="34" charset="-128"/>
              </a:defRPr>
            </a:lvl3pPr>
            <a:lvl4pPr algn="ctr" defTabSz="609585" rtl="0" eaLnBrk="0" fontAlgn="base" hangingPunct="0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pitchFamily="34" charset="-128"/>
              </a:defRPr>
            </a:lvl4pPr>
            <a:lvl5pPr algn="ctr" defTabSz="609585" rtl="0" eaLnBrk="0" fontAlgn="base" hangingPunct="0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pitchFamily="34" charset="-128"/>
              </a:defRPr>
            </a:lvl5pPr>
            <a:lvl6pPr marL="609585" algn="ctr" defTabSz="609585" rtl="0" fontAlgn="base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1219170" algn="ctr" defTabSz="609585" rtl="0" fontAlgn="base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828754" algn="ctr" defTabSz="609585" rtl="0" fontAlgn="base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2438339" algn="ctr" defTabSz="609585" rtl="0" fontAlgn="base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/>
            <a:r>
              <a:rPr lang="en-US" sz="3600" dirty="0">
                <a:solidFill>
                  <a:srgbClr val="FFFFFF"/>
                </a:solidFill>
              </a:rPr>
              <a:t>Resources: </a:t>
            </a:r>
            <a:r>
              <a:rPr lang="en-US" sz="3600" dirty="0" smtClean="0">
                <a:solidFill>
                  <a:srgbClr val="FFFFFF"/>
                </a:solidFill>
              </a:rPr>
              <a:t>What </a:t>
            </a:r>
            <a:r>
              <a:rPr lang="en-US" sz="3600" dirty="0">
                <a:solidFill>
                  <a:srgbClr val="FFFFFF"/>
                </a:solidFill>
              </a:rPr>
              <a:t>are the requirements for</a:t>
            </a:r>
            <a:endParaRPr kumimoji="0" lang="en-US" sz="3600" b="0" i="0" u="none" strike="noStrike" kern="1200" cap="none" spc="107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64780" y="2451925"/>
            <a:ext cx="2722343" cy="1391150"/>
          </a:xfrm>
        </p:spPr>
        <p:txBody>
          <a:bodyPr/>
          <a:lstStyle/>
          <a:p>
            <a:pPr>
              <a:lnSpc>
                <a:spcPct val="87000"/>
              </a:lnSpc>
            </a:pPr>
            <a:endParaRPr lang="en-US" sz="2400" b="1" dirty="0" smtClean="0">
              <a:solidFill>
                <a:schemeClr val="bg1"/>
              </a:solidFill>
            </a:endParaRPr>
          </a:p>
          <a:p>
            <a:pPr>
              <a:lnSpc>
                <a:spcPct val="87000"/>
              </a:lnSpc>
            </a:pPr>
            <a:endParaRPr lang="en-US" sz="2400" b="1" dirty="0" smtClean="0">
              <a:solidFill>
                <a:schemeClr val="bg1"/>
              </a:solidFill>
            </a:endParaRPr>
          </a:p>
          <a:p>
            <a:pPr marL="0" indent="0">
              <a:lnSpc>
                <a:spcPct val="87000"/>
              </a:lnSpc>
              <a:buNone/>
            </a:pPr>
            <a:r>
              <a:rPr lang="en-US" sz="2400" b="1" dirty="0" smtClean="0">
                <a:solidFill>
                  <a:schemeClr val="bg1"/>
                </a:solidFill>
              </a:rPr>
              <a:t>Teachers </a:t>
            </a:r>
            <a:r>
              <a:rPr lang="en-US" sz="2400" b="1" dirty="0">
                <a:solidFill>
                  <a:schemeClr val="bg1"/>
                </a:solidFill>
              </a:rPr>
              <a:t>training </a:t>
            </a:r>
            <a:endParaRPr lang="en-US" sz="2400" b="1" dirty="0" smtClean="0">
              <a:solidFill>
                <a:schemeClr val="bg1"/>
              </a:solidFill>
            </a:endParaRPr>
          </a:p>
          <a:p>
            <a:pPr marL="0" indent="0">
              <a:lnSpc>
                <a:spcPct val="87000"/>
              </a:lnSpc>
              <a:buNone/>
            </a:pPr>
            <a:r>
              <a:rPr lang="en-US" sz="2400" b="1" dirty="0" smtClean="0">
                <a:solidFill>
                  <a:schemeClr val="bg1"/>
                </a:solidFill>
              </a:rPr>
              <a:t>curricula</a:t>
            </a:r>
            <a:br>
              <a:rPr lang="en-US" sz="2400" b="1" dirty="0" smtClean="0">
                <a:solidFill>
                  <a:schemeClr val="bg1"/>
                </a:solidFill>
              </a:rPr>
            </a:br>
            <a:r>
              <a:rPr lang="en-US" sz="2400" b="1" dirty="0" smtClean="0">
                <a:solidFill>
                  <a:schemeClr val="bg1"/>
                </a:solidFill>
              </a:rPr>
              <a:t/>
            </a:r>
            <a:br>
              <a:rPr lang="en-US" sz="2400" b="1" dirty="0" smtClean="0">
                <a:solidFill>
                  <a:schemeClr val="bg1"/>
                </a:solidFill>
              </a:rPr>
            </a:b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3007563" y="3211672"/>
            <a:ext cx="2652772" cy="708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3993" indent="-265193" algn="l" defTabSz="609585" rtl="0" eaLnBrk="0" fontAlgn="base" hangingPunct="0">
              <a:lnSpc>
                <a:spcPct val="90000"/>
              </a:lnSpc>
              <a:spcBef>
                <a:spcPts val="240"/>
              </a:spcBef>
              <a:spcAft>
                <a:spcPts val="240"/>
              </a:spcAft>
              <a:buClr>
                <a:schemeClr val="accent2"/>
              </a:buClr>
              <a:buSzPct val="110000"/>
              <a:buFont typeface="Arial" charset="0"/>
              <a:buChar char="•"/>
              <a:defRPr sz="1867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S PGothic" panose="020B0600070205080204" pitchFamily="34" charset="-128"/>
                <a:cs typeface="MS PGothic" pitchFamily="34" charset="-128"/>
              </a:defRPr>
            </a:lvl1pPr>
            <a:lvl2pPr marL="606585" indent="-263993" algn="l" defTabSz="60958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467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091973" indent="-263993" algn="l" defTabSz="60958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67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S PGothic" panose="020B0600070205080204" pitchFamily="34" charset="-128"/>
                <a:cs typeface="ＭＳ Ｐゴシック" pitchFamily="-65" charset="-128"/>
              </a:defRPr>
            </a:lvl3pPr>
            <a:lvl4pPr marL="1557561" indent="-263993" algn="l" defTabSz="60958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23149" indent="-263993" algn="l" defTabSz="60958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87000"/>
              </a:lnSpc>
              <a:buClr>
                <a:srgbClr val="98C6EA"/>
              </a:buClr>
              <a:buNone/>
            </a:pPr>
            <a:r>
              <a:rPr lang="en-US" sz="2400" b="1" dirty="0" smtClean="0">
                <a:solidFill>
                  <a:srgbClr val="FFFFFF"/>
                </a:solidFill>
              </a:rPr>
              <a:t>Teacher trainers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8999633" y="2720108"/>
            <a:ext cx="2753455" cy="1209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3993" indent="-265193" algn="l" defTabSz="609585" rtl="0" eaLnBrk="0" fontAlgn="base" hangingPunct="0">
              <a:lnSpc>
                <a:spcPct val="90000"/>
              </a:lnSpc>
              <a:spcBef>
                <a:spcPts val="240"/>
              </a:spcBef>
              <a:spcAft>
                <a:spcPts val="240"/>
              </a:spcAft>
              <a:buClr>
                <a:schemeClr val="accent2"/>
              </a:buClr>
              <a:buSzPct val="110000"/>
              <a:buFont typeface="Arial" charset="0"/>
              <a:buChar char="•"/>
              <a:defRPr sz="1867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S PGothic" panose="020B0600070205080204" pitchFamily="34" charset="-128"/>
                <a:cs typeface="MS PGothic" pitchFamily="34" charset="-128"/>
              </a:defRPr>
            </a:lvl1pPr>
            <a:lvl2pPr marL="606585" indent="-263993" algn="l" defTabSz="60958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467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091973" indent="-263993" algn="l" defTabSz="60958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67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S PGothic" panose="020B0600070205080204" pitchFamily="34" charset="-128"/>
                <a:cs typeface="ＭＳ Ｐゴシック" pitchFamily="-65" charset="-128"/>
              </a:defRPr>
            </a:lvl3pPr>
            <a:lvl4pPr marL="1557561" indent="-263993" algn="l" defTabSz="60958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23149" indent="-263993" algn="l" defTabSz="60958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3993" marR="0" lvl="0" indent="-265193" algn="l" defTabSz="609585" rtl="0" eaLnBrk="0" fontAlgn="base" latinLnBrk="0" hangingPunct="0">
              <a:lnSpc>
                <a:spcPct val="87000"/>
              </a:lnSpc>
              <a:spcBef>
                <a:spcPts val="240"/>
              </a:spcBef>
              <a:spcAft>
                <a:spcPts val="240"/>
              </a:spcAft>
              <a:buClr>
                <a:srgbClr val="98C6EA"/>
              </a:buClr>
              <a:buSzPct val="110000"/>
              <a:buFont typeface="Arial" charset="0"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MS PGothic" panose="020B0600070205080204" pitchFamily="34" charset="-128"/>
            </a:endParaRPr>
          </a:p>
          <a:p>
            <a:pPr marL="263993" marR="0" lvl="0" indent="-265193" algn="l" defTabSz="609585" rtl="0" eaLnBrk="0" fontAlgn="base" latinLnBrk="0" hangingPunct="0">
              <a:lnSpc>
                <a:spcPct val="87000"/>
              </a:lnSpc>
              <a:spcBef>
                <a:spcPts val="240"/>
              </a:spcBef>
              <a:spcAft>
                <a:spcPts val="240"/>
              </a:spcAft>
              <a:buClr>
                <a:srgbClr val="98C6EA"/>
              </a:buClr>
              <a:buSzPct val="110000"/>
              <a:buFont typeface="Arial" charset="0"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MS PGothic" panose="020B0600070205080204" pitchFamily="34" charset="-128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5774544" y="2769696"/>
            <a:ext cx="2873760" cy="952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3993" indent="-265193" algn="l" defTabSz="609585" rtl="0" eaLnBrk="0" fontAlgn="base" hangingPunct="0">
              <a:lnSpc>
                <a:spcPct val="90000"/>
              </a:lnSpc>
              <a:spcBef>
                <a:spcPts val="240"/>
              </a:spcBef>
              <a:spcAft>
                <a:spcPts val="240"/>
              </a:spcAft>
              <a:buClr>
                <a:schemeClr val="accent2"/>
              </a:buClr>
              <a:buSzPct val="110000"/>
              <a:buFont typeface="Arial" charset="0"/>
              <a:buChar char="•"/>
              <a:defRPr sz="1867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S PGothic" panose="020B0600070205080204" pitchFamily="34" charset="-128"/>
                <a:cs typeface="MS PGothic" pitchFamily="34" charset="-128"/>
              </a:defRPr>
            </a:lvl1pPr>
            <a:lvl2pPr marL="606585" indent="-263993" algn="l" defTabSz="60958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467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091973" indent="-263993" algn="l" defTabSz="60958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67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S PGothic" panose="020B0600070205080204" pitchFamily="34" charset="-128"/>
                <a:cs typeface="ＭＳ Ｐゴシック" pitchFamily="-65" charset="-128"/>
              </a:defRPr>
            </a:lvl3pPr>
            <a:lvl4pPr marL="1557561" indent="-263993" algn="l" defTabSz="60958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23149" indent="-263993" algn="l" defTabSz="60958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85" rtl="0" eaLnBrk="0" fontAlgn="base" latinLnBrk="0" hangingPunct="0">
              <a:lnSpc>
                <a:spcPct val="87000"/>
              </a:lnSpc>
              <a:spcBef>
                <a:spcPts val="240"/>
              </a:spcBef>
              <a:spcAft>
                <a:spcPts val="240"/>
              </a:spcAft>
              <a:buClr>
                <a:srgbClr val="98C6EA"/>
              </a:buClr>
              <a:buSzPct val="11000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MS PGothic" panose="020B0600070205080204" pitchFamily="34" charset="-128"/>
            </a:endParaRPr>
          </a:p>
          <a:p>
            <a:pPr marL="0" lvl="0" indent="0">
              <a:lnSpc>
                <a:spcPct val="87000"/>
              </a:lnSpc>
              <a:buClr>
                <a:srgbClr val="98C6EA"/>
              </a:buClr>
              <a:buNone/>
            </a:pPr>
            <a:r>
              <a:rPr lang="en-US" sz="2400" b="1" dirty="0" smtClean="0">
                <a:solidFill>
                  <a:srgbClr val="FFFFFF"/>
                </a:solidFill>
              </a:rPr>
              <a:t>Partner schools </a:t>
            </a:r>
            <a:r>
              <a:rPr lang="en-US" sz="2400" b="1" dirty="0">
                <a:solidFill>
                  <a:srgbClr val="FFFFFF"/>
                </a:solidFill>
              </a:rPr>
              <a:t>and </a:t>
            </a:r>
            <a:endParaRPr lang="en-US" sz="2400" b="1" dirty="0" smtClean="0">
              <a:solidFill>
                <a:srgbClr val="FFFFFF"/>
              </a:solidFill>
            </a:endParaRPr>
          </a:p>
          <a:p>
            <a:pPr marL="0" lvl="0" indent="0">
              <a:lnSpc>
                <a:spcPct val="87000"/>
              </a:lnSpc>
              <a:buClr>
                <a:srgbClr val="98C6EA"/>
              </a:buClr>
              <a:buNone/>
            </a:pPr>
            <a:r>
              <a:rPr lang="en-US" sz="2400" b="1" dirty="0" err="1" smtClean="0">
                <a:solidFill>
                  <a:srgbClr val="FFFFFF"/>
                </a:solidFill>
              </a:rPr>
              <a:t>Labschools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8962546" y="2451925"/>
            <a:ext cx="2972456" cy="1026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3993" indent="-265193" algn="l" defTabSz="609585" rtl="0" eaLnBrk="0" fontAlgn="base" hangingPunct="0">
              <a:lnSpc>
                <a:spcPct val="90000"/>
              </a:lnSpc>
              <a:spcBef>
                <a:spcPts val="240"/>
              </a:spcBef>
              <a:spcAft>
                <a:spcPts val="240"/>
              </a:spcAft>
              <a:buClr>
                <a:schemeClr val="accent2"/>
              </a:buClr>
              <a:buSzPct val="110000"/>
              <a:buFont typeface="Arial" charset="0"/>
              <a:buChar char="•"/>
              <a:defRPr sz="1867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S PGothic" panose="020B0600070205080204" pitchFamily="34" charset="-128"/>
                <a:cs typeface="MS PGothic" pitchFamily="34" charset="-128"/>
              </a:defRPr>
            </a:lvl1pPr>
            <a:lvl2pPr marL="606585" indent="-263993" algn="l" defTabSz="60958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467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091973" indent="-263993" algn="l" defTabSz="60958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67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S PGothic" panose="020B0600070205080204" pitchFamily="34" charset="-128"/>
                <a:cs typeface="ＭＳ Ｐゴシック" pitchFamily="-65" charset="-128"/>
              </a:defRPr>
            </a:lvl3pPr>
            <a:lvl4pPr marL="1557561" indent="-263993" algn="l" defTabSz="60958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23149" indent="-263993" algn="l" defTabSz="60958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3993" marR="0" lvl="0" indent="-265193" algn="l" defTabSz="609585" rtl="0" eaLnBrk="0" fontAlgn="base" latinLnBrk="0" hangingPunct="0">
              <a:lnSpc>
                <a:spcPct val="87000"/>
              </a:lnSpc>
              <a:spcBef>
                <a:spcPts val="240"/>
              </a:spcBef>
              <a:spcAft>
                <a:spcPts val="240"/>
              </a:spcAft>
              <a:buClr>
                <a:srgbClr val="98C6EA"/>
              </a:buClr>
              <a:buSzPct val="110000"/>
              <a:buFont typeface="Arial" charset="0"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MS PGothic" panose="020B0600070205080204" pitchFamily="34" charset="-128"/>
            </a:endParaRPr>
          </a:p>
          <a:p>
            <a:pPr marL="263993" marR="0" lvl="0" indent="-265193" algn="l" defTabSz="609585" rtl="0" eaLnBrk="0" fontAlgn="base" latinLnBrk="0" hangingPunct="0">
              <a:lnSpc>
                <a:spcPct val="87000"/>
              </a:lnSpc>
              <a:spcBef>
                <a:spcPts val="240"/>
              </a:spcBef>
              <a:spcAft>
                <a:spcPts val="240"/>
              </a:spcAft>
              <a:buClr>
                <a:srgbClr val="98C6EA"/>
              </a:buClr>
              <a:buSzPct val="110000"/>
              <a:buFont typeface="Arial" charset="0"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MS PGothic" panose="020B0600070205080204" pitchFamily="34" charset="-128"/>
            </a:endParaRPr>
          </a:p>
          <a:p>
            <a:pPr marL="0" lvl="0" indent="0">
              <a:lnSpc>
                <a:spcPct val="87000"/>
              </a:lnSpc>
              <a:buClr>
                <a:srgbClr val="98C6EA"/>
              </a:buClr>
              <a:buNone/>
            </a:pPr>
            <a:r>
              <a:rPr lang="en-US" sz="2400" b="1" dirty="0" smtClean="0">
                <a:solidFill>
                  <a:srgbClr val="FFFFFF"/>
                </a:solidFill>
              </a:rPr>
              <a:t>Teacher </a:t>
            </a:r>
            <a:r>
              <a:rPr lang="en-US" sz="2400" b="1" dirty="0">
                <a:solidFill>
                  <a:srgbClr val="FFFFFF"/>
                </a:solidFill>
              </a:rPr>
              <a:t>students</a:t>
            </a:r>
          </a:p>
        </p:txBody>
      </p:sp>
      <p:sp>
        <p:nvSpPr>
          <p:cNvPr id="13" name="Right Arrow 12"/>
          <p:cNvSpPr/>
          <p:nvPr/>
        </p:nvSpPr>
        <p:spPr>
          <a:xfrm>
            <a:off x="169414" y="2632663"/>
            <a:ext cx="11772000" cy="137034"/>
          </a:xfrm>
          <a:prstGeom prst="rightArrow">
            <a:avLst>
              <a:gd name="adj1" fmla="val 50000"/>
              <a:gd name="adj2" fmla="val 12194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58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380698" y="2720108"/>
            <a:ext cx="0" cy="181535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866303" y="2701180"/>
            <a:ext cx="0" cy="181535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649874" y="2769696"/>
            <a:ext cx="0" cy="181535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830218" y="2701180"/>
            <a:ext cx="0" cy="181535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432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teacher training </a:t>
            </a:r>
            <a:r>
              <a:rPr lang="en-US" dirty="0" smtClean="0"/>
              <a:t>curriculum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779" y="1953558"/>
            <a:ext cx="11262443" cy="4447242"/>
          </a:xfrm>
        </p:spPr>
        <p:txBody>
          <a:bodyPr/>
          <a:lstStyle/>
          <a:p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Development of </a:t>
            </a:r>
            <a:r>
              <a:rPr lang="en-US" sz="3200" dirty="0" smtClean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professional </a:t>
            </a:r>
            <a:r>
              <a:rPr lang="en-US" sz="3200" dirty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identity</a:t>
            </a:r>
          </a:p>
          <a:p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S</a:t>
            </a: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tudent </a:t>
            </a:r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centered </a:t>
            </a: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approach</a:t>
            </a:r>
          </a:p>
          <a:p>
            <a:r>
              <a:rPr lang="en-US" sz="3200" dirty="0" smtClean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Evidence-based </a:t>
            </a:r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teaching </a:t>
            </a: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practices</a:t>
            </a:r>
            <a:endParaRPr lang="en-US" sz="3200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Subject </a:t>
            </a:r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specific pedagogy</a:t>
            </a:r>
          </a:p>
          <a:p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Addressing </a:t>
            </a:r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the </a:t>
            </a:r>
            <a:r>
              <a:rPr lang="en-US" sz="3200" dirty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diversity</a:t>
            </a:r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 in classrooms</a:t>
            </a:r>
          </a:p>
          <a:p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Supporting students 'wellbeing </a:t>
            </a:r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and </a:t>
            </a:r>
            <a:r>
              <a:rPr lang="en-US" sz="3200" dirty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motivation</a:t>
            </a:r>
          </a:p>
          <a:p>
            <a:r>
              <a:rPr lang="en-US" sz="3200" dirty="0" smtClean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Mentoring</a:t>
            </a: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teaching </a:t>
            </a: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practice</a:t>
            </a:r>
            <a:endParaRPr lang="en-US" sz="32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712487"/>
            <a:ext cx="12192000" cy="8508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834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teacher </a:t>
            </a:r>
            <a:r>
              <a:rPr lang="en-US" dirty="0" smtClean="0"/>
              <a:t>trainers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779" y="1905316"/>
            <a:ext cx="11262443" cy="4484974"/>
          </a:xfrm>
        </p:spPr>
        <p:txBody>
          <a:bodyPr/>
          <a:lstStyle/>
          <a:p>
            <a:r>
              <a:rPr lang="en-US" sz="3200" dirty="0" smtClean="0"/>
              <a:t>Strong </a:t>
            </a:r>
            <a:r>
              <a:rPr lang="en-US" sz="3200" dirty="0">
                <a:solidFill>
                  <a:srgbClr val="00B0F0"/>
                </a:solidFill>
              </a:rPr>
              <a:t>professional identity</a:t>
            </a:r>
          </a:p>
          <a:p>
            <a:r>
              <a:rPr lang="en-US" sz="3200" dirty="0"/>
              <a:t>A</a:t>
            </a:r>
            <a:r>
              <a:rPr lang="en-US" sz="3200" dirty="0" smtClean="0"/>
              <a:t>ppropriate </a:t>
            </a:r>
            <a:r>
              <a:rPr lang="en-US" sz="3200" dirty="0">
                <a:solidFill>
                  <a:srgbClr val="00B0F0"/>
                </a:solidFill>
              </a:rPr>
              <a:t>knowledge,</a:t>
            </a:r>
            <a:r>
              <a:rPr lang="en-US" sz="3200" dirty="0"/>
              <a:t> </a:t>
            </a:r>
            <a:r>
              <a:rPr lang="en-US" sz="3200" dirty="0" smtClean="0">
                <a:solidFill>
                  <a:srgbClr val="00B0F0"/>
                </a:solidFill>
              </a:rPr>
              <a:t>competence</a:t>
            </a:r>
            <a:r>
              <a:rPr lang="en-US" sz="3200" dirty="0" smtClean="0"/>
              <a:t> </a:t>
            </a:r>
            <a:r>
              <a:rPr lang="en-US" sz="3200" dirty="0"/>
              <a:t>and </a:t>
            </a:r>
            <a:r>
              <a:rPr lang="en-US" sz="3200" dirty="0">
                <a:solidFill>
                  <a:srgbClr val="00B0F0"/>
                </a:solidFill>
              </a:rPr>
              <a:t>skills </a:t>
            </a:r>
            <a:endParaRPr lang="en-US" sz="3200" dirty="0" smtClean="0">
              <a:solidFill>
                <a:srgbClr val="00B0F0"/>
              </a:solidFill>
            </a:endParaRPr>
          </a:p>
          <a:p>
            <a:r>
              <a:rPr lang="en-US" sz="3200" dirty="0" smtClean="0"/>
              <a:t>Teacher’s </a:t>
            </a:r>
            <a:r>
              <a:rPr lang="en-US" sz="3200" dirty="0"/>
              <a:t>reflection on </a:t>
            </a:r>
            <a:r>
              <a:rPr lang="en-US" sz="3200" dirty="0" smtClean="0"/>
              <a:t>teaching</a:t>
            </a:r>
            <a:endParaRPr lang="en-US" sz="3200" dirty="0"/>
          </a:p>
          <a:p>
            <a:r>
              <a:rPr lang="en-US" sz="3200" dirty="0" smtClean="0">
                <a:solidFill>
                  <a:srgbClr val="00B0F0"/>
                </a:solidFill>
              </a:rPr>
              <a:t>Interaction</a:t>
            </a:r>
            <a:r>
              <a:rPr lang="en-US" sz="3200" dirty="0" smtClean="0"/>
              <a:t> </a:t>
            </a:r>
            <a:r>
              <a:rPr lang="en-US" sz="3200" dirty="0"/>
              <a:t>with colleagues, learning in </a:t>
            </a:r>
            <a:r>
              <a:rPr lang="en-US" sz="3200" dirty="0">
                <a:solidFill>
                  <a:srgbClr val="00B0F0"/>
                </a:solidFill>
              </a:rPr>
              <a:t>collaboration</a:t>
            </a:r>
            <a:r>
              <a:rPr lang="en-US" sz="3200" dirty="0"/>
              <a:t> with others and </a:t>
            </a:r>
            <a:r>
              <a:rPr lang="en-US" sz="3200" dirty="0">
                <a:solidFill>
                  <a:srgbClr val="00B0F0"/>
                </a:solidFill>
              </a:rPr>
              <a:t>sharing</a:t>
            </a:r>
            <a:r>
              <a:rPr lang="en-US" sz="3200" dirty="0"/>
              <a:t> experience</a:t>
            </a:r>
          </a:p>
          <a:p>
            <a:r>
              <a:rPr lang="en-US" sz="3200" dirty="0" smtClean="0"/>
              <a:t>Effective </a:t>
            </a:r>
            <a:r>
              <a:rPr lang="en-US" sz="3200" dirty="0"/>
              <a:t>mentoring, especially during teaching practice</a:t>
            </a:r>
          </a:p>
          <a:p>
            <a:r>
              <a:rPr lang="en-US" sz="3200" dirty="0" smtClean="0">
                <a:solidFill>
                  <a:srgbClr val="00B0F0"/>
                </a:solidFill>
              </a:rPr>
              <a:t>Applying</a:t>
            </a:r>
            <a:r>
              <a:rPr lang="en-US" sz="3200" dirty="0" smtClean="0"/>
              <a:t> </a:t>
            </a:r>
            <a:r>
              <a:rPr lang="en-US" sz="3200" dirty="0"/>
              <a:t>and </a:t>
            </a:r>
            <a:r>
              <a:rPr lang="en-US" sz="3200" dirty="0">
                <a:solidFill>
                  <a:srgbClr val="00B0F0"/>
                </a:solidFill>
              </a:rPr>
              <a:t>adapting </a:t>
            </a:r>
            <a:r>
              <a:rPr lang="en-US" sz="3200" dirty="0"/>
              <a:t>educational theory to the practical work in </a:t>
            </a:r>
            <a:r>
              <a:rPr lang="en-US" sz="3200" dirty="0" smtClean="0"/>
              <a:t>school</a:t>
            </a:r>
            <a:endParaRPr lang="en-US" sz="3200" dirty="0"/>
          </a:p>
          <a:p>
            <a:endParaRPr lang="fi-FI" sz="2400" dirty="0"/>
          </a:p>
        </p:txBody>
      </p:sp>
      <p:sp>
        <p:nvSpPr>
          <p:cNvPr id="6" name="Rectangle 5"/>
          <p:cNvSpPr/>
          <p:nvPr/>
        </p:nvSpPr>
        <p:spPr>
          <a:xfrm>
            <a:off x="0" y="1712487"/>
            <a:ext cx="12192000" cy="8508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405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5" name="think-cell Slide" r:id="rId5" imgW="216" imgH="216" progId="TCLayout.ActiveDocument.1">
                  <p:embed/>
                </p:oleObj>
              </mc:Choice>
              <mc:Fallback>
                <p:oleObj name="think-cell Slide" r:id="rId5" imgW="216" imgH="216" progId="TCLayout.ActiveDocument.1">
                  <p:embed/>
                  <p:pic>
                    <p:nvPicPr>
                      <p:cNvPr id="9" name="Object 8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0" y="1"/>
            <a:ext cx="12192000" cy="59732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35393" y="1212260"/>
            <a:ext cx="6033573" cy="4522744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noAutofit/>
          </a:bodyPr>
          <a:lstStyle/>
          <a:p>
            <a:pPr marL="228594" marR="0" lvl="0" indent="-228594" algn="l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8C6EA"/>
              </a:buClr>
              <a:buSzPct val="110000"/>
              <a:buFont typeface="Arial" charset="0"/>
              <a:buChar char="•"/>
              <a:tabLst/>
              <a:defRPr/>
            </a:pPr>
            <a:endParaRPr kumimoji="0" lang="en-AU" sz="13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4195" y="1200365"/>
            <a:ext cx="600068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defTabSz="609585" eaLnBrk="0" fontAlgn="base" hangingPunct="0">
              <a:spcBef>
                <a:spcPct val="0"/>
              </a:spcBef>
              <a:spcAft>
                <a:spcPct val="0"/>
              </a:spcAft>
              <a:buClr>
                <a:srgbClr val="98C6EA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Assume </a:t>
            </a:r>
            <a:r>
              <a:rPr lang="en-US" sz="22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responsibility in the supervision and tutoring of student teachers during their internship</a:t>
            </a:r>
          </a:p>
          <a:p>
            <a:pPr marL="342900" lvl="0" indent="-342900" defTabSz="609585" eaLnBrk="0" fontAlgn="base" hangingPunct="0">
              <a:spcBef>
                <a:spcPct val="0"/>
              </a:spcBef>
              <a:spcAft>
                <a:spcPct val="0"/>
              </a:spcAft>
              <a:buClr>
                <a:srgbClr val="98C6EA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Act </a:t>
            </a:r>
            <a:r>
              <a:rPr lang="en-US" sz="22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as leading educational institutions in the provision of teaching and learning </a:t>
            </a:r>
            <a:endParaRPr lang="en-US" sz="2200" dirty="0" smtClean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342900" lvl="0" indent="-342900" defTabSz="609585" eaLnBrk="0" fontAlgn="base" hangingPunct="0">
              <a:spcBef>
                <a:spcPct val="0"/>
              </a:spcBef>
              <a:spcAft>
                <a:spcPct val="0"/>
              </a:spcAft>
              <a:buClr>
                <a:srgbClr val="98C6EA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Be </a:t>
            </a:r>
            <a:r>
              <a:rPr lang="en-US" sz="22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familiar with the central scientific, theoretical and ethical questions of mentoring</a:t>
            </a:r>
          </a:p>
          <a:p>
            <a:pPr marL="342900" lvl="0" indent="-342900" defTabSz="609585" eaLnBrk="0" fontAlgn="base" hangingPunct="0">
              <a:spcBef>
                <a:spcPct val="0"/>
              </a:spcBef>
              <a:spcAft>
                <a:spcPct val="0"/>
              </a:spcAft>
              <a:buClr>
                <a:srgbClr val="98C6EA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Be </a:t>
            </a:r>
            <a:r>
              <a:rPr lang="en-US" sz="22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able to use various interactive mentoring practice, including media and </a:t>
            </a:r>
            <a:r>
              <a:rPr lang="en-US" sz="22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ICT</a:t>
            </a:r>
          </a:p>
          <a:p>
            <a:pPr marL="342900" lvl="0" indent="-342900" defTabSz="609585" eaLnBrk="0" fontAlgn="base" hangingPunct="0">
              <a:spcBef>
                <a:spcPct val="0"/>
              </a:spcBef>
              <a:spcAft>
                <a:spcPct val="0"/>
              </a:spcAft>
              <a:buClr>
                <a:srgbClr val="98C6EA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Carry </a:t>
            </a:r>
            <a:r>
              <a:rPr lang="en-US" sz="22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out a mentoring </a:t>
            </a:r>
            <a:r>
              <a:rPr lang="en-US" sz="22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process that leads to professional </a:t>
            </a:r>
            <a:r>
              <a:rPr lang="en-US" sz="22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growth towards full teacher accreditation. 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 bwMode="auto">
          <a:xfrm>
            <a:off x="464779" y="140677"/>
            <a:ext cx="10413428" cy="1175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609585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200" kern="1200" spc="107" baseline="0">
                <a:solidFill>
                  <a:schemeClr val="accent1"/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algn="ctr" defTabSz="609585" rtl="0" eaLnBrk="0" fontAlgn="base" hangingPunct="0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pitchFamily="34" charset="-128"/>
              </a:defRPr>
            </a:lvl2pPr>
            <a:lvl3pPr algn="ctr" defTabSz="609585" rtl="0" eaLnBrk="0" fontAlgn="base" hangingPunct="0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pitchFamily="34" charset="-128"/>
              </a:defRPr>
            </a:lvl3pPr>
            <a:lvl4pPr algn="ctr" defTabSz="609585" rtl="0" eaLnBrk="0" fontAlgn="base" hangingPunct="0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pitchFamily="34" charset="-128"/>
              </a:defRPr>
            </a:lvl4pPr>
            <a:lvl5pPr algn="ctr" defTabSz="609585" rtl="0" eaLnBrk="0" fontAlgn="base" hangingPunct="0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pitchFamily="34" charset="-128"/>
              </a:defRPr>
            </a:lvl5pPr>
            <a:lvl6pPr marL="609585" algn="ctr" defTabSz="609585" rtl="0" fontAlgn="base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1219170" algn="ctr" defTabSz="609585" rtl="0" fontAlgn="base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828754" algn="ctr" defTabSz="609585" rtl="0" fontAlgn="base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2438339" algn="ctr" defTabSz="609585" rtl="0" fontAlgn="base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/>
            <a:r>
              <a:rPr lang="en-US" dirty="0">
                <a:solidFill>
                  <a:srgbClr val="00338D"/>
                </a:solidFill>
              </a:rPr>
              <a:t>For the </a:t>
            </a:r>
            <a:r>
              <a:rPr lang="en-US" dirty="0" smtClean="0">
                <a:solidFill>
                  <a:srgbClr val="00338D"/>
                </a:solidFill>
              </a:rPr>
              <a:t>partner schools and </a:t>
            </a:r>
            <a:r>
              <a:rPr lang="en-US" dirty="0" err="1">
                <a:solidFill>
                  <a:srgbClr val="00338D"/>
                </a:solidFill>
              </a:rPr>
              <a:t>l</a:t>
            </a:r>
            <a:r>
              <a:rPr lang="en-US" dirty="0" err="1" smtClean="0">
                <a:solidFill>
                  <a:srgbClr val="00338D"/>
                </a:solidFill>
              </a:rPr>
              <a:t>abschools</a:t>
            </a:r>
            <a:endParaRPr kumimoji="0" lang="en-US" sz="3200" b="0" i="0" u="none" strike="noStrike" kern="1200" cap="none" spc="107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Montserrat" charset="0"/>
            </a:endParaRPr>
          </a:p>
        </p:txBody>
      </p:sp>
      <p:pic>
        <p:nvPicPr>
          <p:cNvPr id="20" name="Content Placeholder 4"/>
          <p:cNvPicPr>
            <a:picLocks noChangeAspect="1"/>
          </p:cNvPicPr>
          <p:nvPr/>
        </p:nvPicPr>
        <p:blipFill rotWithShape="1">
          <a:blip r:embed="rId7"/>
          <a:srcRect l="16815" r="181"/>
          <a:stretch/>
        </p:blipFill>
        <p:spPr>
          <a:xfrm>
            <a:off x="6905296" y="1200365"/>
            <a:ext cx="4733495" cy="443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15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5"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11" name="Object 10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0" y="1"/>
            <a:ext cx="12192000" cy="597323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58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64779" y="308588"/>
            <a:ext cx="11262443" cy="709713"/>
          </a:xfrm>
          <a:noFill/>
        </p:spPr>
        <p:txBody>
          <a:bodyPr/>
          <a:lstStyle/>
          <a:p>
            <a:r>
              <a:rPr lang="en-US" dirty="0"/>
              <a:t>From teacher </a:t>
            </a:r>
            <a:r>
              <a:rPr lang="en-US" dirty="0" smtClean="0"/>
              <a:t>students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598150" y="1188480"/>
            <a:ext cx="4983077" cy="4514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58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179376" y="1188480"/>
            <a:ext cx="4983077" cy="4514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58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00825" y="2065623"/>
            <a:ext cx="457772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Motivation </a:t>
            </a:r>
            <a:r>
              <a:rPr lang="en-US" sz="2000" dirty="0"/>
              <a:t>and commitment of the applicant to the field of education and teaching</a:t>
            </a:r>
            <a:endParaRPr lang="fi-FI" sz="20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/>
              <a:t>P</a:t>
            </a:r>
            <a:r>
              <a:rPr lang="en-US" sz="2000" dirty="0" smtClean="0"/>
              <a:t>otential </a:t>
            </a:r>
            <a:r>
              <a:rPr lang="en-US" sz="2000" dirty="0"/>
              <a:t>of the applicant to successfully meet the learning aims and complete the studies</a:t>
            </a:r>
            <a:endParaRPr lang="fi-FI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</a:t>
            </a:r>
            <a:r>
              <a:rPr lang="en-US" sz="2000" dirty="0" smtClean="0"/>
              <a:t>nteraction</a:t>
            </a:r>
            <a:r>
              <a:rPr lang="en-US" sz="2000" dirty="0"/>
              <a:t>, communication, cooperation, and problem solving skills.</a:t>
            </a:r>
            <a:endParaRPr lang="fi-FI" sz="2000" dirty="0"/>
          </a:p>
        </p:txBody>
      </p:sp>
      <p:pic>
        <p:nvPicPr>
          <p:cNvPr id="15" name="Picture 14" descr="MC_workshop.wm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400" y="1272179"/>
            <a:ext cx="1037513" cy="709745"/>
          </a:xfrm>
          <a:prstGeom prst="rect">
            <a:avLst/>
          </a:prstGeom>
        </p:spPr>
      </p:pic>
      <p:pic>
        <p:nvPicPr>
          <p:cNvPr id="16" name="Content Placeholder 7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7"/>
          <a:srcRect l="9749" t="2095" r="513" b="-2095"/>
          <a:stretch/>
        </p:blipFill>
        <p:spPr>
          <a:xfrm>
            <a:off x="6179376" y="1188479"/>
            <a:ext cx="4983077" cy="4602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84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46467" y="521637"/>
            <a:ext cx="11262443" cy="1266092"/>
          </a:xfrm>
        </p:spPr>
        <p:txBody>
          <a:bodyPr/>
          <a:lstStyle/>
          <a:p>
            <a:pPr algn="ctr"/>
            <a:r>
              <a:rPr lang="en-US" i="1" dirty="0"/>
              <a:t>We are the world. </a:t>
            </a:r>
            <a:br>
              <a:rPr lang="en-US" i="1" dirty="0"/>
            </a:br>
            <a:r>
              <a:rPr lang="en-US" i="1" dirty="0"/>
              <a:t>We are the </a:t>
            </a:r>
            <a:r>
              <a:rPr lang="en-US" i="1" dirty="0" smtClean="0"/>
              <a:t>children.</a:t>
            </a:r>
            <a:endParaRPr lang="en-US" dirty="0"/>
          </a:p>
        </p:txBody>
      </p:sp>
      <p:pic>
        <p:nvPicPr>
          <p:cNvPr id="16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347" y="2323015"/>
            <a:ext cx="3362684" cy="33569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6453" y="2407069"/>
            <a:ext cx="3472103" cy="34967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942" y="2546857"/>
            <a:ext cx="3261983" cy="321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763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sz="2400" b="0" dirty="0" smtClean="0"/>
              <a:t/>
            </a:r>
            <a:br>
              <a:rPr lang="fi-FI" sz="2400" b="0" dirty="0" smtClean="0"/>
            </a:br>
            <a:r>
              <a:rPr lang="fi-FI" sz="2400" b="0" dirty="0"/>
              <a:t/>
            </a:r>
            <a:br>
              <a:rPr lang="fi-FI" sz="2400" b="0" dirty="0"/>
            </a:br>
            <a:r>
              <a:rPr lang="fi-FI" sz="2400" b="0" dirty="0" smtClean="0"/>
              <a:t/>
            </a:r>
            <a:br>
              <a:rPr lang="fi-FI" sz="2400" b="0" dirty="0" smtClean="0"/>
            </a:br>
            <a:r>
              <a:rPr lang="fi-FI" sz="2400" b="0" dirty="0" smtClean="0"/>
              <a:t>Minna Mäkihonko</a:t>
            </a:r>
            <a:br>
              <a:rPr lang="fi-FI" sz="2400" b="0" dirty="0" smtClean="0"/>
            </a:br>
            <a:r>
              <a:rPr lang="fi-FI" sz="2400" b="0" dirty="0"/>
              <a:t/>
            </a:r>
            <a:br>
              <a:rPr lang="fi-FI" sz="2400" b="0" dirty="0"/>
            </a:br>
            <a:r>
              <a:rPr lang="fi-FI" dirty="0"/>
              <a:t>www.finlanduniversity.fi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1747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Finland in a nutshell</a:t>
            </a: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1980" t="213" r="30333" b="-6213"/>
          <a:stretch/>
        </p:blipFill>
        <p:spPr>
          <a:xfrm>
            <a:off x="629000" y="1857540"/>
            <a:ext cx="2552325" cy="2431504"/>
          </a:xfrm>
          <a:prstGeom prst="ellipse">
            <a:avLst/>
          </a:prstGeom>
          <a:ln>
            <a:noFill/>
          </a:ln>
        </p:spPr>
      </p:pic>
      <p:sp>
        <p:nvSpPr>
          <p:cNvPr id="13" name="Arc 12"/>
          <p:cNvSpPr/>
          <p:nvPr/>
        </p:nvSpPr>
        <p:spPr>
          <a:xfrm rot="2127302">
            <a:off x="-423200" y="2655080"/>
            <a:ext cx="3596287" cy="1309469"/>
          </a:xfrm>
          <a:prstGeom prst="arc">
            <a:avLst>
              <a:gd name="adj1" fmla="val 13591984"/>
              <a:gd name="adj2" fmla="val 20170874"/>
            </a:avLst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58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31319" y="2544351"/>
            <a:ext cx="1244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338D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12h </a:t>
            </a:r>
            <a:r>
              <a:rPr lang="en-US" sz="1600" b="1" dirty="0">
                <a:solidFill>
                  <a:srgbClr val="00338D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flight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5807" y="206327"/>
            <a:ext cx="1058544" cy="64606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4" name="TextBox 23"/>
          <p:cNvSpPr txBox="1"/>
          <p:nvPr/>
        </p:nvSpPr>
        <p:spPr>
          <a:xfrm>
            <a:off x="6033037" y="4404843"/>
            <a:ext cx="3107740" cy="23500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sz="1467" dirty="0" smtClean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We </a:t>
            </a:r>
            <a:r>
              <a:rPr lang="en-AU" sz="1467" b="1" dirty="0" smtClean="0">
                <a:solidFill>
                  <a:srgbClr val="00338D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rank </a:t>
            </a:r>
            <a:r>
              <a:rPr lang="en-AU" sz="1467" b="1" dirty="0">
                <a:solidFill>
                  <a:srgbClr val="00338D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first in digitalization</a:t>
            </a:r>
            <a:r>
              <a:rPr lang="en-AU" sz="1467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(</a:t>
            </a:r>
            <a:r>
              <a:rPr lang="en-AU" sz="1467" dirty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Digibarometer</a:t>
            </a:r>
            <a:r>
              <a:rPr lang="en-AU" sz="1467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2016) and have continuously succeeded in </a:t>
            </a:r>
            <a:r>
              <a:rPr lang="en-AU" sz="1467" b="1" dirty="0">
                <a:solidFill>
                  <a:srgbClr val="00338D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PISA rankings </a:t>
            </a:r>
            <a:r>
              <a:rPr lang="en-AU" sz="1467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– being 6</a:t>
            </a:r>
            <a:r>
              <a:rPr lang="en-AU" sz="1467" baseline="300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th</a:t>
            </a:r>
            <a:r>
              <a:rPr lang="en-AU" sz="1467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in 2012. </a:t>
            </a:r>
            <a:endParaRPr lang="en-AU" sz="1467" dirty="0" smtClean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 algn="ctr" defTabSz="60958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sz="1467" dirty="0" smtClean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We rank number one in the world in </a:t>
            </a:r>
            <a:r>
              <a:rPr lang="en-AU" sz="1467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Health and Education </a:t>
            </a:r>
            <a:r>
              <a:rPr lang="en-AU" sz="1467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in Global </a:t>
            </a:r>
            <a:r>
              <a:rPr lang="en-AU" sz="1467" dirty="0" smtClean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Competitiveness Index</a:t>
            </a:r>
          </a:p>
          <a:p>
            <a:pPr algn="ctr" defTabSz="60958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sz="1467" dirty="0" smtClean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Everyone </a:t>
            </a:r>
            <a:r>
              <a:rPr lang="en-AU" sz="1467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is treated </a:t>
            </a:r>
            <a:r>
              <a:rPr lang="en-AU" sz="1467" dirty="0" smtClean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equally</a:t>
            </a:r>
            <a:r>
              <a:rPr lang="en-AU" sz="1467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;</a:t>
            </a:r>
            <a:r>
              <a:rPr lang="en-AU" sz="1467" dirty="0" smtClean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</a:t>
            </a:r>
            <a:r>
              <a:rPr lang="en-AU" sz="1467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we </a:t>
            </a:r>
            <a:r>
              <a:rPr lang="en-AU" sz="1467" dirty="0" smtClean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rank among </a:t>
            </a:r>
            <a:r>
              <a:rPr lang="en-AU" sz="1467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top three in </a:t>
            </a:r>
            <a:r>
              <a:rPr lang="en-US" sz="1467" b="1" dirty="0">
                <a:solidFill>
                  <a:srgbClr val="00338D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Global Gender Gap</a:t>
            </a:r>
            <a:r>
              <a:rPr lang="en-US" sz="1467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Index 2016!</a:t>
            </a:r>
            <a:endParaRPr lang="en-AU" sz="1467" dirty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57" b="5116"/>
          <a:stretch/>
        </p:blipFill>
        <p:spPr>
          <a:xfrm>
            <a:off x="6306962" y="1857541"/>
            <a:ext cx="2505861" cy="2416540"/>
          </a:xfrm>
          <a:prstGeom prst="ellipse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4347" y="4431377"/>
            <a:ext cx="2705100" cy="167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sz="1467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Finland is </a:t>
            </a:r>
            <a:r>
              <a:rPr lang="en-AU" sz="1467" dirty="0" smtClean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an </a:t>
            </a:r>
            <a:r>
              <a:rPr lang="en-AU" sz="1467" b="1" dirty="0" smtClean="0">
                <a:solidFill>
                  <a:srgbClr val="00338D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independent </a:t>
            </a:r>
            <a:r>
              <a:rPr lang="en-AU" sz="1467" b="1" dirty="0">
                <a:solidFill>
                  <a:srgbClr val="00338D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democracy </a:t>
            </a:r>
            <a:r>
              <a:rPr lang="en-AU" sz="1467" dirty="0" smtClean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(since </a:t>
            </a:r>
            <a:r>
              <a:rPr lang="en-AU" sz="1467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1917</a:t>
            </a:r>
            <a:r>
              <a:rPr lang="en-AU" sz="1467" dirty="0" smtClean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), </a:t>
            </a:r>
            <a:r>
              <a:rPr lang="en-AU" sz="1467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is a core member of the </a:t>
            </a:r>
            <a:r>
              <a:rPr lang="en-AU" sz="1467" b="1" dirty="0">
                <a:solidFill>
                  <a:srgbClr val="00338D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European Union</a:t>
            </a:r>
            <a:r>
              <a:rPr lang="en-AU" sz="1467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. </a:t>
            </a:r>
            <a:endParaRPr lang="en-AU" sz="1467" dirty="0" smtClean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 algn="ctr" defTabSz="609585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sz="1467" dirty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 algn="ctr" defTabSz="60958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sz="1467" dirty="0" smtClean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There </a:t>
            </a:r>
            <a:r>
              <a:rPr lang="en-AU" sz="1467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are 5,5 million of us about </a:t>
            </a:r>
            <a:r>
              <a:rPr lang="en-AU" sz="1467" b="1" dirty="0" smtClean="0">
                <a:solidFill>
                  <a:srgbClr val="00338D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12 </a:t>
            </a:r>
            <a:r>
              <a:rPr lang="en-AU" sz="1467" b="1" dirty="0">
                <a:solidFill>
                  <a:srgbClr val="00338D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hour flight</a:t>
            </a:r>
            <a:r>
              <a:rPr lang="en-AU" sz="1467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away from </a:t>
            </a:r>
            <a:r>
              <a:rPr lang="en-AU" sz="1467" dirty="0" smtClean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Indonesia.</a:t>
            </a:r>
            <a:endParaRPr lang="en-AU" sz="1467" dirty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10027" y="4421113"/>
            <a:ext cx="2623010" cy="167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sz="1467" dirty="0" smtClean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65 percent </a:t>
            </a:r>
            <a:r>
              <a:rPr lang="en-AU" sz="1467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of Finland’s total land area is covered </a:t>
            </a:r>
            <a:r>
              <a:rPr lang="en-AU" sz="1467" dirty="0" smtClean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with forests </a:t>
            </a:r>
            <a:r>
              <a:rPr lang="en-AU" sz="1467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and we have almost 200 000 lakes. </a:t>
            </a:r>
            <a:endParaRPr lang="en-AU" sz="1467" dirty="0" smtClean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 algn="ctr" defTabSz="609585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sz="1467" b="1" dirty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 algn="ctr" defTabSz="60958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sz="1467" b="1" dirty="0" smtClean="0">
                <a:solidFill>
                  <a:srgbClr val="00338D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You </a:t>
            </a:r>
            <a:r>
              <a:rPr lang="en-AU" sz="1467" b="1" dirty="0">
                <a:solidFill>
                  <a:srgbClr val="00338D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really can hear yourself think </a:t>
            </a:r>
            <a:r>
              <a:rPr lang="en-AU" sz="1467" b="1" dirty="0" smtClean="0">
                <a:solidFill>
                  <a:srgbClr val="00338D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here</a:t>
            </a:r>
            <a:r>
              <a:rPr lang="en-AU" sz="1467" b="1" dirty="0">
                <a:solidFill>
                  <a:srgbClr val="00338D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288822" y="4575097"/>
            <a:ext cx="2438400" cy="1364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sz="1467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It’s not a wonder why Finland has the </a:t>
            </a:r>
            <a:r>
              <a:rPr lang="en-AU" sz="1467" b="1" dirty="0">
                <a:solidFill>
                  <a:srgbClr val="00338D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highest quality of life </a:t>
            </a:r>
            <a:r>
              <a:rPr lang="en-AU" sz="1467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in the world (Social Progress Index 2016)</a:t>
            </a:r>
          </a:p>
          <a:p>
            <a:pPr defTabSz="60958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777" y="1867960"/>
            <a:ext cx="2406121" cy="2406121"/>
          </a:xfrm>
          <a:prstGeom prst="ellipse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1" r="32192"/>
          <a:stretch/>
        </p:blipFill>
        <p:spPr>
          <a:xfrm>
            <a:off x="3501723" y="1845735"/>
            <a:ext cx="2462780" cy="242834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892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5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4"/>
          <p:cNvSpPr txBox="1">
            <a:spLocks/>
          </p:cNvSpPr>
          <p:nvPr/>
        </p:nvSpPr>
        <p:spPr bwMode="auto">
          <a:xfrm>
            <a:off x="465667" y="653877"/>
            <a:ext cx="11176000" cy="7090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kern="1200" cap="all" spc="100" baseline="0">
                <a:solidFill>
                  <a:srgbClr val="F9404B"/>
                </a:solidFill>
                <a:latin typeface="Montserrat"/>
                <a:ea typeface="MS PGothic" panose="020B0600070205080204" pitchFamily="34" charset="-128"/>
                <a:cs typeface="MS PGothic" pitchFamily="3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pitchFamily="3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pitchFamily="3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pitchFamily="3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pitchFamily="3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defTabSz="609585" eaLnBrk="1" fontAlgn="auto" hangingPunct="1">
              <a:spcAft>
                <a:spcPts val="0"/>
              </a:spcAft>
              <a:defRPr/>
            </a:pPr>
            <a:endParaRPr lang="fi-FI" sz="3733" spc="133" dirty="0">
              <a:latin typeface="Montserrat-Regular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98574" y="414470"/>
            <a:ext cx="9521674" cy="118905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7275" tIns="53637" rIns="107275" bIns="53637" rtlCol="0" anchor="ctr"/>
          <a:lstStyle/>
          <a:p>
            <a:pPr algn="ctr" defTabSz="914377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defRPr/>
            </a:pPr>
            <a:r>
              <a:rPr lang="fi-FI" altLang="fi-FI" sz="4400" b="1" dirty="0" err="1"/>
              <a:t>P</a:t>
            </a:r>
            <a:r>
              <a:rPr lang="fi-FI" altLang="fi-FI" sz="4400" b="1" dirty="0" err="1" smtClean="0"/>
              <a:t>roblem</a:t>
            </a:r>
            <a:r>
              <a:rPr lang="fi-FI" altLang="fi-FI" sz="4400" b="1" dirty="0" smtClean="0"/>
              <a:t> </a:t>
            </a:r>
            <a:r>
              <a:rPr lang="fi-FI" altLang="fi-FI" sz="4400" b="1" dirty="0" err="1"/>
              <a:t>solving</a:t>
            </a:r>
            <a:r>
              <a:rPr lang="fi-FI" altLang="fi-FI" sz="4400" b="1" dirty="0"/>
              <a:t> </a:t>
            </a:r>
            <a:r>
              <a:rPr lang="fi-FI" altLang="fi-FI" sz="4400" b="1" dirty="0" err="1"/>
              <a:t>skills</a:t>
            </a:r>
            <a:r>
              <a:rPr lang="fi-FI" altLang="fi-FI" sz="4400" b="1" dirty="0"/>
              <a:t> </a:t>
            </a:r>
            <a:endParaRPr lang="en-US" sz="3200" dirty="0">
              <a:solidFill>
                <a:srgbClr val="98C6EA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6" name="Folded Corner 5"/>
          <p:cNvSpPr/>
          <p:nvPr/>
        </p:nvSpPr>
        <p:spPr>
          <a:xfrm>
            <a:off x="1441414" y="1736686"/>
            <a:ext cx="9478834" cy="4247699"/>
          </a:xfrm>
          <a:prstGeom prst="foldedCorner">
            <a:avLst/>
          </a:prstGeom>
          <a:solidFill>
            <a:schemeClr val="bg1">
              <a:lumMod val="95000"/>
            </a:schemeClr>
          </a:solidFill>
          <a:ln>
            <a:noFill/>
            <a:tailEnd type="non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tIns="252000" rtlCol="0" anchor="t"/>
          <a:lstStyle/>
          <a:p>
            <a:pPr marL="1211370" defTabSz="914377">
              <a:lnSpc>
                <a:spcPts val="3200"/>
              </a:lnSpc>
              <a:spcAft>
                <a:spcPts val="533"/>
              </a:spcAft>
              <a:buClr>
                <a:srgbClr val="00338D"/>
              </a:buClr>
              <a:buSzPct val="110000"/>
              <a:defRPr/>
            </a:pPr>
            <a:endParaRPr lang="en-AU" sz="3200" dirty="0">
              <a:solidFill>
                <a:srgbClr val="000000"/>
              </a:solidFill>
              <a:latin typeface="Calibri Light"/>
              <a:ea typeface="ＭＳ Ｐゴシック" charset="0"/>
              <a:cs typeface="FS Emeric Book"/>
            </a:endParaRPr>
          </a:p>
        </p:txBody>
      </p:sp>
      <p:pic>
        <p:nvPicPr>
          <p:cNvPr id="7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00553" y="1603525"/>
            <a:ext cx="6110946" cy="432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30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6883"/>
            <a:ext cx="12192000" cy="71548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46459" y="1444546"/>
            <a:ext cx="6983771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267" b="1" dirty="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Inclusion – No one left behind</a:t>
            </a:r>
          </a:p>
        </p:txBody>
      </p:sp>
    </p:spTree>
    <p:extLst>
      <p:ext uri="{BB962C8B-B14F-4D97-AF65-F5344CB8AC3E}">
        <p14:creationId xmlns:p14="http://schemas.microsoft.com/office/powerpoint/2010/main" val="79143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Formative assessment</a:t>
            </a:r>
          </a:p>
        </p:txBody>
      </p:sp>
      <p:pic>
        <p:nvPicPr>
          <p:cNvPr id="16" name="Content Placeholder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966622" y="1759766"/>
            <a:ext cx="4761515" cy="463434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6442844" y="1887842"/>
            <a:ext cx="5284378" cy="4048637"/>
          </a:xfrm>
        </p:spPr>
        <p:txBody>
          <a:bodyPr/>
          <a:lstStyle/>
          <a:p>
            <a:r>
              <a:rPr lang="en-US" sz="3600" dirty="0" smtClean="0"/>
              <a:t>high-quality </a:t>
            </a:r>
            <a:r>
              <a:rPr lang="en-US" sz="3600" dirty="0"/>
              <a:t>interactions, based on thoughtful questions </a:t>
            </a:r>
            <a:endParaRPr lang="en-US" sz="3600" dirty="0" smtClean="0"/>
          </a:p>
          <a:p>
            <a:endParaRPr lang="en-US" sz="3600" dirty="0"/>
          </a:p>
          <a:p>
            <a:r>
              <a:rPr lang="en-US" sz="3600" dirty="0" smtClean="0"/>
              <a:t>careful </a:t>
            </a:r>
            <a:r>
              <a:rPr lang="en-US" sz="3600" dirty="0"/>
              <a:t>listening</a:t>
            </a:r>
          </a:p>
          <a:p>
            <a:endParaRPr lang="en-US" sz="3600" dirty="0"/>
          </a:p>
          <a:p>
            <a:r>
              <a:rPr lang="en-US" sz="3600" dirty="0" smtClean="0"/>
              <a:t>reflective </a:t>
            </a:r>
            <a:r>
              <a:rPr lang="en-US" sz="3600" dirty="0"/>
              <a:t>responses</a:t>
            </a:r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0991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64778" y="0"/>
            <a:ext cx="11262443" cy="1266092"/>
          </a:xfrm>
        </p:spPr>
        <p:txBody>
          <a:bodyPr/>
          <a:lstStyle/>
          <a:p>
            <a:r>
              <a:rPr lang="en-US" dirty="0"/>
              <a:t>What is student-</a:t>
            </a:r>
            <a:r>
              <a:rPr lang="en-US" dirty="0" err="1"/>
              <a:t>centred</a:t>
            </a:r>
            <a:r>
              <a:rPr lang="en-US" dirty="0"/>
              <a:t> learning? </a:t>
            </a:r>
            <a:r>
              <a:rPr lang="en-US" sz="1600" dirty="0"/>
              <a:t>(Lea et al, 2003)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5812220" y="1471661"/>
            <a:ext cx="6043449" cy="4975413"/>
          </a:xfrm>
        </p:spPr>
        <p:txBody>
          <a:bodyPr/>
          <a:lstStyle/>
          <a:p>
            <a:pPr marL="342900" indent="-342900"/>
            <a:r>
              <a:rPr lang="en-US" sz="2800" dirty="0" smtClean="0">
                <a:solidFill>
                  <a:srgbClr val="00B0F0"/>
                </a:solidFill>
              </a:rPr>
              <a:t>Active </a:t>
            </a:r>
            <a:r>
              <a:rPr lang="en-US" sz="2800" dirty="0"/>
              <a:t>rather than passive learning</a:t>
            </a:r>
          </a:p>
          <a:p>
            <a:pPr marL="342900" indent="-342900"/>
            <a:r>
              <a:rPr lang="en-US" sz="2800" dirty="0">
                <a:solidFill>
                  <a:srgbClr val="00B0F0"/>
                </a:solidFill>
              </a:rPr>
              <a:t>Deep learning </a:t>
            </a:r>
            <a:r>
              <a:rPr lang="en-US" sz="2800" dirty="0"/>
              <a:t>and understanding</a:t>
            </a:r>
          </a:p>
          <a:p>
            <a:pPr marL="342900" indent="-342900"/>
            <a:r>
              <a:rPr lang="en-US" sz="2800" dirty="0"/>
              <a:t>Address </a:t>
            </a:r>
            <a:r>
              <a:rPr lang="en-US" sz="2800" dirty="0">
                <a:solidFill>
                  <a:srgbClr val="00B0F0"/>
                </a:solidFill>
              </a:rPr>
              <a:t>diversity</a:t>
            </a:r>
            <a:r>
              <a:rPr lang="en-US" sz="2800" dirty="0"/>
              <a:t> of </a:t>
            </a:r>
            <a:r>
              <a:rPr lang="en-US" sz="2800" dirty="0" smtClean="0"/>
              <a:t>learning</a:t>
            </a:r>
            <a:endParaRPr lang="en-US" sz="2800" dirty="0"/>
          </a:p>
          <a:p>
            <a:pPr marL="342900" indent="-342900"/>
            <a:r>
              <a:rPr lang="en-US" sz="2800" dirty="0">
                <a:solidFill>
                  <a:srgbClr val="00B0F0"/>
                </a:solidFill>
              </a:rPr>
              <a:t>Responsibility </a:t>
            </a:r>
            <a:r>
              <a:rPr lang="en-US" sz="2800" dirty="0">
                <a:solidFill>
                  <a:schemeClr val="tx1"/>
                </a:solidFill>
              </a:rPr>
              <a:t>and</a:t>
            </a:r>
            <a:r>
              <a:rPr lang="en-US" sz="2800" dirty="0">
                <a:solidFill>
                  <a:srgbClr val="00B0F0"/>
                </a:solidFill>
              </a:rPr>
              <a:t> accountability </a:t>
            </a:r>
            <a:r>
              <a:rPr lang="en-US" sz="2800" dirty="0"/>
              <a:t>on the part of the </a:t>
            </a:r>
            <a:r>
              <a:rPr lang="en-US" sz="2800" dirty="0" smtClean="0"/>
              <a:t>student</a:t>
            </a:r>
            <a:endParaRPr lang="en-US" sz="2800" dirty="0"/>
          </a:p>
          <a:p>
            <a:pPr marL="342900" indent="-342900"/>
            <a:r>
              <a:rPr lang="en-US" sz="2800" dirty="0"/>
              <a:t>A </a:t>
            </a:r>
            <a:r>
              <a:rPr lang="en-US" sz="2800" dirty="0" smtClean="0">
                <a:solidFill>
                  <a:srgbClr val="00B0F0"/>
                </a:solidFill>
              </a:rPr>
              <a:t>dialogue</a:t>
            </a:r>
            <a:r>
              <a:rPr lang="en-US" sz="2800" dirty="0" smtClean="0"/>
              <a:t> </a:t>
            </a:r>
            <a:r>
              <a:rPr lang="en-US" sz="2800" dirty="0"/>
              <a:t>between teacher and learner</a:t>
            </a:r>
          </a:p>
          <a:p>
            <a:pPr marL="342900" indent="-342900"/>
            <a:r>
              <a:rPr lang="en-US" sz="2800" dirty="0">
                <a:solidFill>
                  <a:srgbClr val="00B0F0"/>
                </a:solidFill>
              </a:rPr>
              <a:t>Mutual respect </a:t>
            </a:r>
            <a:r>
              <a:rPr lang="en-US" sz="2800" dirty="0"/>
              <a:t>within the learner-teacher </a:t>
            </a:r>
            <a:r>
              <a:rPr lang="en-US" sz="2800" dirty="0" smtClean="0"/>
              <a:t>relationship</a:t>
            </a:r>
            <a:endParaRPr lang="en-US" sz="2800" dirty="0"/>
          </a:p>
          <a:p>
            <a:pPr marL="342900" indent="-342900"/>
            <a:r>
              <a:rPr lang="en-US" sz="2800" dirty="0"/>
              <a:t>A </a:t>
            </a:r>
            <a:r>
              <a:rPr lang="en-US" sz="2800" dirty="0" smtClean="0">
                <a:solidFill>
                  <a:srgbClr val="00B0F0"/>
                </a:solidFill>
              </a:rPr>
              <a:t>reflective </a:t>
            </a:r>
            <a:r>
              <a:rPr lang="en-US" sz="2800" dirty="0">
                <a:solidFill>
                  <a:srgbClr val="00B0F0"/>
                </a:solidFill>
              </a:rPr>
              <a:t>approach </a:t>
            </a:r>
            <a:r>
              <a:rPr lang="en-US" sz="2800" dirty="0"/>
              <a:t>to </a:t>
            </a:r>
            <a:r>
              <a:rPr lang="en-US" sz="2800" dirty="0" smtClean="0"/>
              <a:t>teaching </a:t>
            </a:r>
            <a:r>
              <a:rPr lang="en-US" sz="2800" dirty="0"/>
              <a:t>and learning </a:t>
            </a:r>
            <a:r>
              <a:rPr lang="en-US" sz="2800" dirty="0" smtClean="0"/>
              <a:t>process</a:t>
            </a:r>
            <a:endParaRPr lang="en-US" sz="2400" dirty="0"/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779" y="1540383"/>
            <a:ext cx="5182049" cy="48223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2898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1891" y="179353"/>
            <a:ext cx="5607268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267" b="1" dirty="0">
                <a:solidFill>
                  <a:srgbClr val="FFFFFF"/>
                </a:solidFill>
                <a:latin typeface="Montserrat" charset="0"/>
                <a:ea typeface="Montserrat" charset="0"/>
                <a:cs typeface="Montserrat" charset="0"/>
              </a:rPr>
              <a:t>Why student </a:t>
            </a:r>
            <a:r>
              <a:rPr lang="en-US" sz="4267" b="1" dirty="0" err="1" smtClean="0">
                <a:solidFill>
                  <a:srgbClr val="FFFFFF"/>
                </a:solidFill>
                <a:latin typeface="Montserrat" charset="0"/>
                <a:ea typeface="Montserrat" charset="0"/>
                <a:cs typeface="Montserrat" charset="0"/>
              </a:rPr>
              <a:t>centred</a:t>
            </a:r>
            <a:r>
              <a:rPr lang="en-US" sz="4267" b="1" dirty="0" smtClean="0">
                <a:solidFill>
                  <a:srgbClr val="FFFFFF"/>
                </a:solidFill>
                <a:latin typeface="Montserrat" charset="0"/>
                <a:ea typeface="Montserrat" charset="0"/>
                <a:cs typeface="Montserrat" charset="0"/>
              </a:rPr>
              <a:t> </a:t>
            </a:r>
            <a:r>
              <a:rPr lang="en-US" sz="4267" b="1" dirty="0">
                <a:solidFill>
                  <a:srgbClr val="FFFFFF"/>
                </a:solidFill>
                <a:latin typeface="Montserrat" charset="0"/>
                <a:ea typeface="Montserrat" charset="0"/>
                <a:cs typeface="Montserrat" charset="0"/>
              </a:rPr>
              <a:t>learning?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371" y="5484642"/>
            <a:ext cx="2416629" cy="123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73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58740" y="554495"/>
            <a:ext cx="3469219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4267" b="1" dirty="0" err="1">
                <a:solidFill>
                  <a:srgbClr val="00338D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The</a:t>
            </a:r>
            <a:r>
              <a:rPr lang="fi-FI" sz="4267" b="1" dirty="0">
                <a:solidFill>
                  <a:srgbClr val="00338D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Bell </a:t>
            </a:r>
            <a:r>
              <a:rPr lang="fi-FI" sz="4267" b="1" dirty="0" err="1">
                <a:solidFill>
                  <a:srgbClr val="00338D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Curve</a:t>
            </a:r>
            <a:endParaRPr lang="en-US" sz="4267" b="1" dirty="0">
              <a:solidFill>
                <a:srgbClr val="00338D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671" y="1816663"/>
            <a:ext cx="8352244" cy="3603048"/>
          </a:xfrm>
          <a:prstGeom prst="rect">
            <a:avLst/>
          </a:prstGeom>
        </p:spPr>
      </p:pic>
      <p:pic>
        <p:nvPicPr>
          <p:cNvPr id="11" name="Picture 10" descr="MC_workshop.wm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675" y="219244"/>
            <a:ext cx="1037513" cy="70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63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>
          <a:xfrm>
            <a:off x="2135189" y="1400961"/>
            <a:ext cx="7489825" cy="4725203"/>
          </a:xfrm>
        </p:spPr>
        <p:txBody>
          <a:bodyPr/>
          <a:lstStyle/>
          <a:p>
            <a:pPr eaLnBrk="1" hangingPunct="1">
              <a:defRPr/>
            </a:pPr>
            <a:r>
              <a:rPr lang="fi-FI" altLang="fi-FI" dirty="0" smtClean="0"/>
              <a:t>34 + 45 = 63</a:t>
            </a:r>
          </a:p>
          <a:p>
            <a:pPr eaLnBrk="1" hangingPunct="1">
              <a:defRPr/>
            </a:pPr>
            <a:r>
              <a:rPr lang="fi-FI" altLang="fi-FI" dirty="0" smtClean="0"/>
              <a:t>3 + 9</a:t>
            </a:r>
          </a:p>
          <a:p>
            <a:pPr eaLnBrk="1" hangingPunct="1">
              <a:defRPr/>
            </a:pPr>
            <a:r>
              <a:rPr lang="fi-FI" altLang="fi-FI" dirty="0" smtClean="0"/>
              <a:t>12 + 4</a:t>
            </a:r>
          </a:p>
          <a:p>
            <a:pPr eaLnBrk="1" hangingPunct="1">
              <a:defRPr/>
            </a:pPr>
            <a:r>
              <a:rPr lang="fi-FI" altLang="fi-FI" dirty="0" smtClean="0"/>
              <a:t>1+2		</a:t>
            </a:r>
          </a:p>
          <a:p>
            <a:pPr>
              <a:defRPr/>
            </a:pPr>
            <a:r>
              <a:rPr lang="fi-FI" altLang="fi-FI" dirty="0" smtClean="0"/>
              <a:t>3	6 			63</a:t>
            </a:r>
          </a:p>
          <a:p>
            <a:pPr marL="0" indent="0">
              <a:buNone/>
              <a:defRPr/>
            </a:pPr>
            <a:endParaRPr lang="fi-FI" altLang="fi-FI" dirty="0" smtClean="0"/>
          </a:p>
          <a:p>
            <a:pPr marL="0" indent="0" eaLnBrk="1" hangingPunct="1">
              <a:buNone/>
              <a:defRPr/>
            </a:pPr>
            <a:endParaRPr lang="fi-FI" altLang="fi-FI" dirty="0" smtClean="0"/>
          </a:p>
          <a:p>
            <a:pPr eaLnBrk="1" hangingPunct="1">
              <a:buFont typeface="Wingdings 3" panose="05040102010807070707" pitchFamily="18" charset="2"/>
              <a:buNone/>
              <a:defRPr/>
            </a:pPr>
            <a:endParaRPr lang="fi-FI" altLang="fi-FI" dirty="0" smtClean="0"/>
          </a:p>
        </p:txBody>
      </p:sp>
      <p:cxnSp>
        <p:nvCxnSpPr>
          <p:cNvPr id="8" name="Suora nuoliyhdysviiva 7"/>
          <p:cNvCxnSpPr/>
          <p:nvPr/>
        </p:nvCxnSpPr>
        <p:spPr>
          <a:xfrm flipH="1">
            <a:off x="3083918" y="1714500"/>
            <a:ext cx="149865" cy="32940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uora nuoliyhdysviiva 9"/>
          <p:cNvCxnSpPr/>
          <p:nvPr/>
        </p:nvCxnSpPr>
        <p:spPr>
          <a:xfrm flipH="1">
            <a:off x="3128962" y="1759739"/>
            <a:ext cx="216695" cy="28416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uora nuoliyhdysviiva 11"/>
          <p:cNvCxnSpPr/>
          <p:nvPr/>
        </p:nvCxnSpPr>
        <p:spPr>
          <a:xfrm rot="5400000">
            <a:off x="2417763" y="1892300"/>
            <a:ext cx="214312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uora nuoliyhdysviiva 14"/>
          <p:cNvCxnSpPr/>
          <p:nvPr/>
        </p:nvCxnSpPr>
        <p:spPr>
          <a:xfrm>
            <a:off x="2738438" y="1785939"/>
            <a:ext cx="500064" cy="69850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uora nuoliyhdysviiva 18"/>
          <p:cNvCxnSpPr/>
          <p:nvPr/>
        </p:nvCxnSpPr>
        <p:spPr>
          <a:xfrm rot="5400000">
            <a:off x="2451895" y="2856708"/>
            <a:ext cx="142875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uora nuoliyhdysviiva 20"/>
          <p:cNvCxnSpPr/>
          <p:nvPr/>
        </p:nvCxnSpPr>
        <p:spPr>
          <a:xfrm>
            <a:off x="2765714" y="2730498"/>
            <a:ext cx="98058" cy="3413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uora nuoliyhdysviiva 22"/>
          <p:cNvCxnSpPr/>
          <p:nvPr/>
        </p:nvCxnSpPr>
        <p:spPr>
          <a:xfrm>
            <a:off x="2911475" y="3214688"/>
            <a:ext cx="344886" cy="3214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uora nuoliyhdysviiva 24"/>
          <p:cNvCxnSpPr/>
          <p:nvPr/>
        </p:nvCxnSpPr>
        <p:spPr>
          <a:xfrm flipH="1">
            <a:off x="3283637" y="2744654"/>
            <a:ext cx="4790" cy="79150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uora nuoliyhdysviiva 26"/>
          <p:cNvCxnSpPr/>
          <p:nvPr/>
        </p:nvCxnSpPr>
        <p:spPr>
          <a:xfrm rot="5400000">
            <a:off x="2415382" y="3321845"/>
            <a:ext cx="215900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uora nuoliyhdysviiva 28"/>
          <p:cNvCxnSpPr/>
          <p:nvPr/>
        </p:nvCxnSpPr>
        <p:spPr>
          <a:xfrm rot="10800000" flipV="1">
            <a:off x="2524126" y="3143250"/>
            <a:ext cx="428625" cy="2857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Nuoli oikealle 30"/>
          <p:cNvSpPr/>
          <p:nvPr/>
        </p:nvSpPr>
        <p:spPr>
          <a:xfrm>
            <a:off x="4595814" y="3500439"/>
            <a:ext cx="928687" cy="714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i-FI"/>
          </a:p>
        </p:txBody>
      </p:sp>
      <p:cxnSp>
        <p:nvCxnSpPr>
          <p:cNvPr id="33" name="Suora nuoliyhdysviiva 32"/>
          <p:cNvCxnSpPr/>
          <p:nvPr/>
        </p:nvCxnSpPr>
        <p:spPr>
          <a:xfrm rot="5400000">
            <a:off x="2416176" y="2392364"/>
            <a:ext cx="214313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uora nuoliyhdysviiva 34"/>
          <p:cNvCxnSpPr/>
          <p:nvPr/>
        </p:nvCxnSpPr>
        <p:spPr>
          <a:xfrm flipH="1">
            <a:off x="2669303" y="2204235"/>
            <a:ext cx="388938" cy="29607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53130" y="469967"/>
            <a:ext cx="11265904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267" b="1" dirty="0">
                <a:solidFill>
                  <a:srgbClr val="00338D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What </a:t>
            </a:r>
            <a:r>
              <a:rPr lang="en-US" sz="4267" b="1" dirty="0" smtClean="0">
                <a:solidFill>
                  <a:srgbClr val="00338D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is </a:t>
            </a:r>
            <a:r>
              <a:rPr lang="en-US" sz="4267" b="1" dirty="0">
                <a:solidFill>
                  <a:srgbClr val="00338D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the </a:t>
            </a:r>
            <a:r>
              <a:rPr lang="en-US" sz="4267" b="1" dirty="0" smtClean="0">
                <a:solidFill>
                  <a:srgbClr val="00338D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process?</a:t>
            </a:r>
            <a:endParaRPr lang="en-US" sz="4267" b="1" dirty="0">
              <a:solidFill>
                <a:srgbClr val="00338D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pic>
        <p:nvPicPr>
          <p:cNvPr id="20" name="Picture 19" descr="MC_workshop.wm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1521" y="245341"/>
            <a:ext cx="1037513" cy="70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0596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Finland University colours">
      <a:dk1>
        <a:srgbClr val="000000"/>
      </a:dk1>
      <a:lt1>
        <a:srgbClr val="FFFFFF"/>
      </a:lt1>
      <a:dk2>
        <a:srgbClr val="4B4B4B"/>
      </a:dk2>
      <a:lt2>
        <a:srgbClr val="D9D9D9"/>
      </a:lt2>
      <a:accent1>
        <a:srgbClr val="00338D"/>
      </a:accent1>
      <a:accent2>
        <a:srgbClr val="98C6EA"/>
      </a:accent2>
      <a:accent3>
        <a:srgbClr val="6E267B"/>
      </a:accent3>
      <a:accent4>
        <a:srgbClr val="F7403A"/>
      </a:accent4>
      <a:accent5>
        <a:srgbClr val="F3BBCE"/>
      </a:accent5>
      <a:accent6>
        <a:srgbClr val="9FBE00"/>
      </a:accent6>
      <a:hlink>
        <a:srgbClr val="009AA6"/>
      </a:hlink>
      <a:folHlink>
        <a:srgbClr val="9B9B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9404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F73D2C75970594BB9ADB1CD69DD84E7" ma:contentTypeVersion="0" ma:contentTypeDescription="Create a new document." ma:contentTypeScope="" ma:versionID="e9ac932464b6d941be54fd8049c01745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31306d3687cb3d645c0eac9d1970e743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707CBF0-5BBA-47EC-B5AA-CFB4F478EE6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48666D5-DCB2-494C-8341-959EAC8894C5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63308F4-195C-4739-BF42-EB810F47871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1154</TotalTime>
  <Words>638</Words>
  <Application>Microsoft Office PowerPoint</Application>
  <PresentationFormat>Widescreen</PresentationFormat>
  <Paragraphs>111</Paragraphs>
  <Slides>18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MS PGothic</vt:lpstr>
      <vt:lpstr>MS PGothic</vt:lpstr>
      <vt:lpstr>Arial</vt:lpstr>
      <vt:lpstr>Calibri</vt:lpstr>
      <vt:lpstr>Calibri Light</vt:lpstr>
      <vt:lpstr>FS Emeric Book</vt:lpstr>
      <vt:lpstr>Lucida Sans Unicode</vt:lpstr>
      <vt:lpstr>Montserrat</vt:lpstr>
      <vt:lpstr>Montserrat-Regular</vt:lpstr>
      <vt:lpstr>Palatino Linotype</vt:lpstr>
      <vt:lpstr>Raleway Medium</vt:lpstr>
      <vt:lpstr>Wingdings 3</vt:lpstr>
      <vt:lpstr>Office Theme</vt:lpstr>
      <vt:lpstr>Office-teema</vt:lpstr>
      <vt:lpstr>think-cell Slide</vt:lpstr>
      <vt:lpstr>PowerPoint Presentation</vt:lpstr>
      <vt:lpstr>Finland in a nutshell</vt:lpstr>
      <vt:lpstr>PowerPoint Presentation</vt:lpstr>
      <vt:lpstr>PowerPoint Presentation</vt:lpstr>
      <vt:lpstr>Formative assessment</vt:lpstr>
      <vt:lpstr>What is student-centred learning? (Lea et al, 2003)</vt:lpstr>
      <vt:lpstr>PowerPoint Presentation</vt:lpstr>
      <vt:lpstr>PowerPoint Presentation</vt:lpstr>
      <vt:lpstr>PowerPoint Presentation</vt:lpstr>
      <vt:lpstr>What is the process? Teacher: How do you remember the result of calculation 8X8? </vt:lpstr>
      <vt:lpstr>Why student centered learning? </vt:lpstr>
      <vt:lpstr>PowerPoint Presentation</vt:lpstr>
      <vt:lpstr>For teacher training curriculum</vt:lpstr>
      <vt:lpstr>For teacher trainers</vt:lpstr>
      <vt:lpstr>PowerPoint Presentation</vt:lpstr>
      <vt:lpstr>From teacher students</vt:lpstr>
      <vt:lpstr>We are the world.  We are the children.</vt:lpstr>
      <vt:lpstr>   Minna Mäkihonko  www.finlanduniversity.fi</vt:lpstr>
    </vt:vector>
  </TitlesOfParts>
  <Company>University of Eastern Finland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Minna Mäkihonko</dc:creator>
  <cp:lastModifiedBy>Mari Argillander</cp:lastModifiedBy>
  <cp:revision>70</cp:revision>
  <dcterms:created xsi:type="dcterms:W3CDTF">2016-09-23T07:28:43Z</dcterms:created>
  <dcterms:modified xsi:type="dcterms:W3CDTF">2016-10-11T06:00:03Z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0x0101000F73D2C75970594BB9ADB1CD69DD84E7</vt:lpwstr>
  </property>
</Properties>
</file>